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62" r:id="rId2"/>
    <p:sldId id="303" r:id="rId3"/>
    <p:sldId id="296" r:id="rId4"/>
    <p:sldId id="276" r:id="rId5"/>
    <p:sldId id="297" r:id="rId6"/>
    <p:sldId id="299" r:id="rId7"/>
    <p:sldId id="292" r:id="rId8"/>
    <p:sldId id="306" r:id="rId9"/>
    <p:sldId id="301" r:id="rId10"/>
    <p:sldId id="300" r:id="rId11"/>
    <p:sldId id="294" r:id="rId12"/>
    <p:sldId id="305" r:id="rId13"/>
    <p:sldId id="307" r:id="rId14"/>
    <p:sldId id="304" r:id="rId15"/>
  </p:sldIdLst>
  <p:sldSz cx="12192000" cy="6858000"/>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16"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CF1AB2-1976-4502-BF36-3FF5EA218861}">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701" autoAdjust="0"/>
    <p:restoredTop sz="75349" autoAdjust="0"/>
  </p:normalViewPr>
  <p:slideViewPr>
    <p:cSldViewPr snapToGrid="0">
      <p:cViewPr varScale="1">
        <p:scale>
          <a:sx n="56" d="100"/>
          <a:sy n="56" d="100"/>
        </p:scale>
        <p:origin x="462" y="72"/>
      </p:cViewPr>
      <p:guideLst>
        <p:guide pos="3816"/>
        <p:guide orient="horz" pos="2160"/>
      </p:guideLst>
    </p:cSldViewPr>
  </p:slideViewPr>
  <p:outlineViewPr>
    <p:cViewPr>
      <p:scale>
        <a:sx n="33" d="100"/>
        <a:sy n="33" d="100"/>
      </p:scale>
      <p:origin x="0" y="-1962"/>
    </p:cViewPr>
  </p:outlineViewPr>
  <p:notesTextViewPr>
    <p:cViewPr>
      <p:scale>
        <a:sx n="1" d="1"/>
        <a:sy n="1" d="1"/>
      </p:scale>
      <p:origin x="0" y="0"/>
    </p:cViewPr>
  </p:notesTextViewPr>
  <p:notesViewPr>
    <p:cSldViewPr snapToGrid="0" showGuides="1">
      <p:cViewPr varScale="1">
        <p:scale>
          <a:sx n="87" d="100"/>
          <a:sy n="87" d="100"/>
        </p:scale>
        <p:origin x="3090"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file:///\\th-file-1.mansfieldct.net\townhall\_Common%20Work\CDBG-CV\CDBG-CV%20Budget%20&amp;%20Expenditures\Expense%20Tracking%20&amp;%20Reporting\SC2007803%20Budget%20&amp;%20Financial%20Reporting%20Workbook.xlsm"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th-file-1.mansfieldct.net\townhall\_Common%20Work\CDBG-CV\CDBG-CV%20Budget%20&amp;%20Expenditures\Expense%20Tracking%20&amp;%20Reporting\SC2007803%20Budget%20&amp;%20Financial%20Reporting%20Workbook.xlsm"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r>
              <a:rPr lang="en-US" sz="2400"/>
              <a:t>Helping</a:t>
            </a:r>
            <a:r>
              <a:rPr lang="en-US" sz="2400" baseline="0"/>
              <a:t> Hands Program Budget</a:t>
            </a:r>
            <a:endParaRPr lang="en-US" sz="2400"/>
          </a:p>
        </c:rich>
      </c:tx>
      <c:layout/>
      <c:overlay val="0"/>
      <c:spPr>
        <a:noFill/>
        <a:ln>
          <a:noFill/>
        </a:ln>
        <a:effectLst/>
      </c:spPr>
      <c:txPr>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Charts!$B$9</c:f>
              <c:strCache>
                <c:ptCount val="1"/>
                <c:pt idx="0">
                  <c:v>Budget Allocation</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F895-4476-A045-8F96D481FC1C}"/>
              </c:ext>
            </c:extLst>
          </c:dPt>
          <c:dPt>
            <c:idx val="1"/>
            <c:bubble3D val="0"/>
            <c:spPr>
              <a:solidFill>
                <a:schemeClr val="accent6"/>
              </a:solidFill>
              <a:ln w="19050">
                <a:solidFill>
                  <a:schemeClr val="lt1"/>
                </a:solidFill>
              </a:ln>
              <a:effectLst/>
            </c:spPr>
            <c:extLst>
              <c:ext xmlns:c16="http://schemas.microsoft.com/office/drawing/2014/chart" uri="{C3380CC4-5D6E-409C-BE32-E72D297353CC}">
                <c16:uniqueId val="{00000003-F895-4476-A045-8F96D481FC1C}"/>
              </c:ext>
            </c:extLst>
          </c:dPt>
          <c:dLbls>
            <c:dLbl>
              <c:idx val="0"/>
              <c:layout>
                <c:manualLayout>
                  <c:x val="-6.6997156605424324E-2"/>
                  <c:y val="-0.22204286964129483"/>
                </c:manualLayout>
              </c:layout>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mn-lt"/>
                      <a:ea typeface="+mn-ea"/>
                      <a:cs typeface="+mn-cs"/>
                    </a:defRPr>
                  </a:pPr>
                  <a:endParaRPr lang="en-US"/>
                </a:p>
              </c:txPr>
              <c:dLblPos val="bestFi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F895-4476-A045-8F96D481FC1C}"/>
                </c:ext>
              </c:extLst>
            </c:dLbl>
            <c:dLbl>
              <c:idx val="1"/>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0"/>
              <c:showSerName val="0"/>
              <c:showPercent val="0"/>
              <c:showBubbleSize val="0"/>
              <c:extLst>
                <c:ext xmlns:c16="http://schemas.microsoft.com/office/drawing/2014/chart" uri="{C3380CC4-5D6E-409C-BE32-E72D297353CC}">
                  <c16:uniqueId val="{00000003-F895-4476-A045-8F96D481FC1C}"/>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Charts!$A$10:$A$11</c:f>
              <c:strCache>
                <c:ptCount val="2"/>
                <c:pt idx="0">
                  <c:v>Program Delivery</c:v>
                </c:pt>
                <c:pt idx="1">
                  <c:v>Program Administration</c:v>
                </c:pt>
              </c:strCache>
            </c:strRef>
          </c:cat>
          <c:val>
            <c:numRef>
              <c:f>Charts!$B$10:$B$11</c:f>
              <c:numCache>
                <c:formatCode>_("$"* #,##0_);_("$"* \(#,##0\);_("$"* "-"??_);_(@_)</c:formatCode>
                <c:ptCount val="2"/>
                <c:pt idx="0">
                  <c:v>471500</c:v>
                </c:pt>
                <c:pt idx="1">
                  <c:v>28500</c:v>
                </c:pt>
              </c:numCache>
            </c:numRef>
          </c:val>
          <c:extLst>
            <c:ext xmlns:c16="http://schemas.microsoft.com/office/drawing/2014/chart" uri="{C3380CC4-5D6E-409C-BE32-E72D297353CC}">
              <c16:uniqueId val="{00000004-F895-4476-A045-8F96D481FC1C}"/>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r>
              <a:rPr lang="en-US" sz="2200" b="1" dirty="0"/>
              <a:t>Program </a:t>
            </a:r>
            <a:r>
              <a:rPr lang="en-US" sz="2200" b="1" dirty="0" smtClean="0"/>
              <a:t>Expenditures &amp; Commitments </a:t>
            </a:r>
            <a:r>
              <a:rPr lang="en-US" sz="2200" b="1" dirty="0"/>
              <a:t>as of </a:t>
            </a:r>
            <a:r>
              <a:rPr lang="en-US" sz="2200" b="1" dirty="0" smtClean="0"/>
              <a:t>2/4/22</a:t>
            </a:r>
            <a:endParaRPr lang="en-US" sz="2200" b="1" dirty="0"/>
          </a:p>
        </c:rich>
      </c:tx>
      <c:layout/>
      <c:overlay val="0"/>
      <c:spPr>
        <a:noFill/>
        <a:ln>
          <a:noFill/>
        </a:ln>
        <a:effectLst/>
      </c:spPr>
      <c:txPr>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explosion val="18"/>
          <c:dPt>
            <c:idx val="0"/>
            <c:bubble3D val="0"/>
            <c:spPr>
              <a:solidFill>
                <a:schemeClr val="accent1"/>
              </a:solidFill>
              <a:ln w="19050">
                <a:solidFill>
                  <a:schemeClr val="lt1"/>
                </a:solidFill>
              </a:ln>
              <a:effectLst/>
            </c:spPr>
            <c:extLst>
              <c:ext xmlns:c16="http://schemas.microsoft.com/office/drawing/2014/chart" uri="{C3380CC4-5D6E-409C-BE32-E72D297353CC}">
                <c16:uniqueId val="{00000001-4844-49A1-B9B2-35984703895F}"/>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4844-49A1-B9B2-35984703895F}"/>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4844-49A1-B9B2-35984703895F}"/>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4844-49A1-B9B2-35984703895F}"/>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4844-49A1-B9B2-35984703895F}"/>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4844-49A1-B9B2-35984703895F}"/>
              </c:ext>
            </c:extLst>
          </c:dPt>
          <c:dLbls>
            <c:dLbl>
              <c:idx val="0"/>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bg1"/>
                      </a:solidFill>
                      <a:latin typeface="+mn-lt"/>
                      <a:ea typeface="+mn-ea"/>
                      <a:cs typeface="+mn-cs"/>
                    </a:defRPr>
                  </a:pPr>
                  <a:endParaRPr lang="en-US"/>
                </a:p>
              </c:txPr>
              <c:dLblPos val="bestFit"/>
              <c:showLegendKey val="0"/>
              <c:showVal val="1"/>
              <c:showCatName val="0"/>
              <c:showSerName val="0"/>
              <c:showPercent val="0"/>
              <c:showBubbleSize val="0"/>
              <c:extLst>
                <c:ext xmlns:c16="http://schemas.microsoft.com/office/drawing/2014/chart" uri="{C3380CC4-5D6E-409C-BE32-E72D297353CC}">
                  <c16:uniqueId val="{00000001-4844-49A1-B9B2-35984703895F}"/>
                </c:ext>
              </c:extLst>
            </c:dLbl>
            <c:dLbl>
              <c:idx val="1"/>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bg1"/>
                      </a:solidFill>
                      <a:latin typeface="+mn-lt"/>
                      <a:ea typeface="+mn-ea"/>
                      <a:cs typeface="+mn-cs"/>
                    </a:defRPr>
                  </a:pPr>
                  <a:endParaRPr lang="en-US"/>
                </a:p>
              </c:txPr>
              <c:dLblPos val="bestFit"/>
              <c:showLegendKey val="0"/>
              <c:showVal val="1"/>
              <c:showCatName val="0"/>
              <c:showSerName val="0"/>
              <c:showPercent val="0"/>
              <c:showBubbleSize val="0"/>
              <c:extLst>
                <c:ext xmlns:c16="http://schemas.microsoft.com/office/drawing/2014/chart" uri="{C3380CC4-5D6E-409C-BE32-E72D297353CC}">
                  <c16:uniqueId val="{00000003-4844-49A1-B9B2-35984703895F}"/>
                </c:ext>
              </c:extLst>
            </c:dLbl>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lumMod val="65000"/>
                        <a:lumOff val="35000"/>
                      </a:schemeClr>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Charts!$A$15:$A$20</c:f>
              <c:strCache>
                <c:ptCount val="6"/>
                <c:pt idx="0">
                  <c:v>Available / Unexpended / Uncommitted</c:v>
                </c:pt>
                <c:pt idx="1">
                  <c:v>Juniper Hill Meal Assistance (Feb-July 2022)</c:v>
                </c:pt>
                <c:pt idx="2">
                  <c:v>Childcare Assistance</c:v>
                </c:pt>
                <c:pt idx="3">
                  <c:v>Food Assistance</c:v>
                </c:pt>
                <c:pt idx="4">
                  <c:v>Soft Costs (Staff, Marketing, Translation, etc.)</c:v>
                </c:pt>
                <c:pt idx="5">
                  <c:v>Program Administration</c:v>
                </c:pt>
              </c:strCache>
            </c:strRef>
          </c:cat>
          <c:val>
            <c:numRef>
              <c:f>Charts!$B$15:$B$20</c:f>
              <c:numCache>
                <c:formatCode>_("$"* #,##0_);_("$"* \(#,##0\);_("$"* "-"??_);_(@_)</c:formatCode>
                <c:ptCount val="6"/>
                <c:pt idx="0">
                  <c:v>284457.84545600001</c:v>
                </c:pt>
                <c:pt idx="1">
                  <c:v>131040</c:v>
                </c:pt>
                <c:pt idx="2">
                  <c:v>30185.06</c:v>
                </c:pt>
                <c:pt idx="3">
                  <c:v>43351.549999999988</c:v>
                </c:pt>
                <c:pt idx="4">
                  <c:v>8487.3645440000018</c:v>
                </c:pt>
                <c:pt idx="5">
                  <c:v>2478.1800000000003</c:v>
                </c:pt>
              </c:numCache>
            </c:numRef>
          </c:val>
          <c:extLst>
            <c:ext xmlns:c16="http://schemas.microsoft.com/office/drawing/2014/chart" uri="{C3380CC4-5D6E-409C-BE32-E72D297353CC}">
              <c16:uniqueId val="{0000000C-4844-49A1-B9B2-35984703895F}"/>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r"/>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33">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65000"/>
        <a:lumOff val="3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50000"/>
            <a:lumOff val="50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ln w="19050">
        <a:solidFill>
          <a:schemeClr val="lt1"/>
        </a:solidFill>
      </a:ln>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40" b="0" kern="1200" spc="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B71CE4A-CDE7-4097-9054-7F9C2EE42971}" type="doc">
      <dgm:prSet loTypeId="urn:microsoft.com/office/officeart/2005/8/layout/vList5" loCatId="list" qsTypeId="urn:microsoft.com/office/officeart/2005/8/quickstyle/simple1" qsCatId="simple" csTypeId="urn:microsoft.com/office/officeart/2005/8/colors/colorful1" csCatId="colorful" phldr="1"/>
      <dgm:spPr/>
      <dgm:t>
        <a:bodyPr/>
        <a:lstStyle/>
        <a:p>
          <a:endParaRPr lang="en-US"/>
        </a:p>
      </dgm:t>
    </dgm:pt>
    <dgm:pt modelId="{57AF8F5D-7668-4123-90BD-364C55F2A55E}">
      <dgm:prSet phldrT="[Text]" custT="1"/>
      <dgm:spPr/>
      <dgm:t>
        <a:bodyPr/>
        <a:lstStyle/>
        <a:p>
          <a:r>
            <a:rPr lang="en-US" sz="2000" b="1" dirty="0" smtClean="0"/>
            <a:t>Rehabilitation of Buildings &amp; Improvements</a:t>
          </a:r>
          <a:endParaRPr lang="en-US" sz="2000" b="1" dirty="0"/>
        </a:p>
      </dgm:t>
    </dgm:pt>
    <dgm:pt modelId="{07B8D449-B0CA-455A-945C-6DCB33A514EA}" type="parTrans" cxnId="{B129C834-9772-4AEB-956B-A9B6AEADF879}">
      <dgm:prSet/>
      <dgm:spPr/>
      <dgm:t>
        <a:bodyPr/>
        <a:lstStyle/>
        <a:p>
          <a:endParaRPr lang="en-US"/>
        </a:p>
      </dgm:t>
    </dgm:pt>
    <dgm:pt modelId="{9A305F20-A0BD-40E5-B72E-F9EA4667F759}" type="sibTrans" cxnId="{B129C834-9772-4AEB-956B-A9B6AEADF879}">
      <dgm:prSet/>
      <dgm:spPr/>
      <dgm:t>
        <a:bodyPr/>
        <a:lstStyle/>
        <a:p>
          <a:endParaRPr lang="en-US"/>
        </a:p>
      </dgm:t>
    </dgm:pt>
    <dgm:pt modelId="{5C36CE51-2739-4A48-938C-0D8037DE9CFE}">
      <dgm:prSet custT="1"/>
      <dgm:spPr/>
      <dgm:t>
        <a:bodyPr/>
        <a:lstStyle/>
        <a:p>
          <a:r>
            <a:rPr lang="en-US" sz="2000" b="1" dirty="0" smtClean="0"/>
            <a:t>Planning, Capacity Building, &amp; Technical Assistance</a:t>
          </a:r>
          <a:endParaRPr lang="en-US" sz="2000" b="1" dirty="0"/>
        </a:p>
      </dgm:t>
    </dgm:pt>
    <dgm:pt modelId="{5351A26D-55A2-45F4-B828-0E269FA99805}" type="parTrans" cxnId="{80EA3255-18D4-40C0-8AA4-09E4B7023E09}">
      <dgm:prSet/>
      <dgm:spPr/>
      <dgm:t>
        <a:bodyPr/>
        <a:lstStyle/>
        <a:p>
          <a:endParaRPr lang="en-US"/>
        </a:p>
      </dgm:t>
    </dgm:pt>
    <dgm:pt modelId="{888707AF-2808-48AE-BF11-4201F0EAC7AA}" type="sibTrans" cxnId="{80EA3255-18D4-40C0-8AA4-09E4B7023E09}">
      <dgm:prSet/>
      <dgm:spPr/>
      <dgm:t>
        <a:bodyPr/>
        <a:lstStyle/>
        <a:p>
          <a:endParaRPr lang="en-US"/>
        </a:p>
      </dgm:t>
    </dgm:pt>
    <dgm:pt modelId="{61E5A3CC-76D7-4051-B93D-DE642E6967EC}">
      <dgm:prSet custT="1"/>
      <dgm:spPr/>
      <dgm:t>
        <a:bodyPr/>
        <a:lstStyle/>
        <a:p>
          <a:r>
            <a:rPr lang="en-US" sz="2000" b="1" dirty="0" smtClean="0"/>
            <a:t>Provision of new, quantifiable increased public services</a:t>
          </a:r>
          <a:endParaRPr lang="en-US" sz="2000" b="1" dirty="0"/>
        </a:p>
      </dgm:t>
    </dgm:pt>
    <dgm:pt modelId="{EBEE25D1-BB69-476D-A10C-356E019AE4F4}" type="parTrans" cxnId="{B38E2B32-7897-4296-AB41-2EB0A37065BE}">
      <dgm:prSet/>
      <dgm:spPr/>
      <dgm:t>
        <a:bodyPr/>
        <a:lstStyle/>
        <a:p>
          <a:endParaRPr lang="en-US"/>
        </a:p>
      </dgm:t>
    </dgm:pt>
    <dgm:pt modelId="{7520EF6B-5D10-4C4C-B416-56E9F750AFF6}" type="sibTrans" cxnId="{B38E2B32-7897-4296-AB41-2EB0A37065BE}">
      <dgm:prSet/>
      <dgm:spPr/>
      <dgm:t>
        <a:bodyPr/>
        <a:lstStyle/>
        <a:p>
          <a:endParaRPr lang="en-US"/>
        </a:p>
      </dgm:t>
    </dgm:pt>
    <dgm:pt modelId="{7046DBF2-6EEE-4FDD-9192-CD1FADFEA1EF}">
      <dgm:prSet custT="1"/>
      <dgm:spPr/>
      <dgm:t>
        <a:bodyPr/>
        <a:lstStyle/>
        <a:p>
          <a:pPr algn="ctr"/>
          <a:r>
            <a:rPr lang="en-US" sz="2000" dirty="0" smtClean="0"/>
            <a:t>Temporary quarantine</a:t>
          </a:r>
          <a:endParaRPr lang="en-US" sz="2000" dirty="0"/>
        </a:p>
      </dgm:t>
    </dgm:pt>
    <dgm:pt modelId="{68B9FD11-9BEA-41CF-A47B-20EDADD366F9}" type="parTrans" cxnId="{58702977-1A9C-4DE3-BE81-96F26C861732}">
      <dgm:prSet/>
      <dgm:spPr/>
      <dgm:t>
        <a:bodyPr/>
        <a:lstStyle/>
        <a:p>
          <a:endParaRPr lang="en-US"/>
        </a:p>
      </dgm:t>
    </dgm:pt>
    <dgm:pt modelId="{36703DFD-B853-4382-80AF-FD8A02764566}" type="sibTrans" cxnId="{58702977-1A9C-4DE3-BE81-96F26C861732}">
      <dgm:prSet/>
      <dgm:spPr/>
      <dgm:t>
        <a:bodyPr/>
        <a:lstStyle/>
        <a:p>
          <a:endParaRPr lang="en-US"/>
        </a:p>
      </dgm:t>
    </dgm:pt>
    <dgm:pt modelId="{8E5679D1-A7F0-4885-AD6A-BA4430129B69}">
      <dgm:prSet custT="1"/>
      <dgm:spPr/>
      <dgm:t>
        <a:bodyPr/>
        <a:lstStyle/>
        <a:p>
          <a:pPr algn="ctr"/>
          <a:r>
            <a:rPr lang="en-US" sz="2000" dirty="0" smtClean="0"/>
            <a:t>CDGB training for grant sub-recipients</a:t>
          </a:r>
          <a:endParaRPr lang="en-US" sz="2000" dirty="0"/>
        </a:p>
      </dgm:t>
    </dgm:pt>
    <dgm:pt modelId="{2AA0EB90-092F-4464-B8E8-AD6B4AC7634F}" type="parTrans" cxnId="{B2B91A0D-0D57-4E21-93F4-691472D1AD66}">
      <dgm:prSet/>
      <dgm:spPr/>
      <dgm:t>
        <a:bodyPr/>
        <a:lstStyle/>
        <a:p>
          <a:endParaRPr lang="en-US"/>
        </a:p>
      </dgm:t>
    </dgm:pt>
    <dgm:pt modelId="{A9E0DFAD-7C9F-4765-82E2-A8B25782ED03}" type="sibTrans" cxnId="{B2B91A0D-0D57-4E21-93F4-691472D1AD66}">
      <dgm:prSet/>
      <dgm:spPr/>
      <dgm:t>
        <a:bodyPr/>
        <a:lstStyle/>
        <a:p>
          <a:endParaRPr lang="en-US"/>
        </a:p>
      </dgm:t>
    </dgm:pt>
    <dgm:pt modelId="{234A87C5-A878-4C34-90F1-106202FF6D1B}">
      <dgm:prSet/>
      <dgm:spPr/>
      <dgm:t>
        <a:bodyPr anchor="b"/>
        <a:lstStyle/>
        <a:p>
          <a:pPr algn="ctr"/>
          <a:endParaRPr lang="en-US" sz="1700" dirty="0"/>
        </a:p>
      </dgm:t>
    </dgm:pt>
    <dgm:pt modelId="{B5E38571-2EF0-423E-96C0-563020152E40}" type="parTrans" cxnId="{6BC90FA3-1918-4502-9BB3-C449AAF7B924}">
      <dgm:prSet/>
      <dgm:spPr/>
      <dgm:t>
        <a:bodyPr/>
        <a:lstStyle/>
        <a:p>
          <a:endParaRPr lang="en-US"/>
        </a:p>
      </dgm:t>
    </dgm:pt>
    <dgm:pt modelId="{49B34642-BCDB-4B2F-8E26-EF9CB38C7848}" type="sibTrans" cxnId="{6BC90FA3-1918-4502-9BB3-C449AAF7B924}">
      <dgm:prSet/>
      <dgm:spPr/>
      <dgm:t>
        <a:bodyPr/>
        <a:lstStyle/>
        <a:p>
          <a:endParaRPr lang="en-US"/>
        </a:p>
      </dgm:t>
    </dgm:pt>
    <dgm:pt modelId="{61C0C4F3-FB97-40A5-AC79-6A96C3AA33AB}">
      <dgm:prSet custT="1"/>
      <dgm:spPr/>
      <dgm:t>
        <a:bodyPr anchor="b"/>
        <a:lstStyle/>
        <a:p>
          <a:pPr algn="ctr"/>
          <a:endParaRPr lang="en-US" sz="2000" dirty="0"/>
        </a:p>
      </dgm:t>
    </dgm:pt>
    <dgm:pt modelId="{550F5308-2AF2-47B0-A275-CC561D5D08E4}" type="parTrans" cxnId="{1F723352-59DA-4C26-8A02-141A299F1324}">
      <dgm:prSet/>
      <dgm:spPr/>
      <dgm:t>
        <a:bodyPr/>
        <a:lstStyle/>
        <a:p>
          <a:endParaRPr lang="en-US"/>
        </a:p>
      </dgm:t>
    </dgm:pt>
    <dgm:pt modelId="{E1283BE4-9987-448C-9484-4053C4594BB6}" type="sibTrans" cxnId="{1F723352-59DA-4C26-8A02-141A299F1324}">
      <dgm:prSet/>
      <dgm:spPr/>
      <dgm:t>
        <a:bodyPr/>
        <a:lstStyle/>
        <a:p>
          <a:endParaRPr lang="en-US"/>
        </a:p>
      </dgm:t>
    </dgm:pt>
    <dgm:pt modelId="{1C5231D8-2B99-4FFA-B0B0-524A607219C3}">
      <dgm:prSet custT="1"/>
      <dgm:spPr/>
      <dgm:t>
        <a:bodyPr anchor="b"/>
        <a:lstStyle/>
        <a:p>
          <a:pPr algn="ctr"/>
          <a:r>
            <a:rPr lang="en-US" sz="2000" dirty="0" smtClean="0"/>
            <a:t>Fixed or mobile testing facility</a:t>
          </a:r>
          <a:endParaRPr lang="en-US" sz="2000" dirty="0"/>
        </a:p>
      </dgm:t>
    </dgm:pt>
    <dgm:pt modelId="{850351F9-F0F7-4D33-A5DB-970284B9A32E}" type="parTrans" cxnId="{86463856-DC20-49D3-96B9-566DC6142052}">
      <dgm:prSet/>
      <dgm:spPr/>
      <dgm:t>
        <a:bodyPr/>
        <a:lstStyle/>
        <a:p>
          <a:endParaRPr lang="en-US"/>
        </a:p>
      </dgm:t>
    </dgm:pt>
    <dgm:pt modelId="{50BACEC4-52B9-4257-8698-296010AA7B76}" type="sibTrans" cxnId="{86463856-DC20-49D3-96B9-566DC6142052}">
      <dgm:prSet/>
      <dgm:spPr/>
      <dgm:t>
        <a:bodyPr/>
        <a:lstStyle/>
        <a:p>
          <a:endParaRPr lang="en-US"/>
        </a:p>
      </dgm:t>
    </dgm:pt>
    <dgm:pt modelId="{851811EF-6B43-4CE6-9C32-EFEF3BF57F7E}">
      <dgm:prSet custT="1"/>
      <dgm:spPr/>
      <dgm:t>
        <a:bodyPr/>
        <a:lstStyle/>
        <a:p>
          <a:pPr algn="ctr"/>
          <a:r>
            <a:rPr lang="en-US" sz="2000" dirty="0" smtClean="0"/>
            <a:t>Infectious disease treatment</a:t>
          </a:r>
          <a:endParaRPr lang="en-US" sz="2000" dirty="0"/>
        </a:p>
      </dgm:t>
    </dgm:pt>
    <dgm:pt modelId="{2938872E-4BEE-4851-82E1-291DF9311778}" type="parTrans" cxnId="{E3055DB9-B2FD-4B06-AE95-3842CEA1B7F6}">
      <dgm:prSet/>
      <dgm:spPr/>
      <dgm:t>
        <a:bodyPr/>
        <a:lstStyle/>
        <a:p>
          <a:endParaRPr lang="en-US"/>
        </a:p>
      </dgm:t>
    </dgm:pt>
    <dgm:pt modelId="{2F632821-8382-4EEC-8667-5669ADC0C7B1}" type="sibTrans" cxnId="{E3055DB9-B2FD-4B06-AE95-3842CEA1B7F6}">
      <dgm:prSet/>
      <dgm:spPr/>
      <dgm:t>
        <a:bodyPr/>
        <a:lstStyle/>
        <a:p>
          <a:endParaRPr lang="en-US"/>
        </a:p>
      </dgm:t>
    </dgm:pt>
    <dgm:pt modelId="{1B0A0114-21BE-4D72-8E87-277DFC828DBA}">
      <dgm:prSet custT="1"/>
      <dgm:spPr/>
      <dgm:t>
        <a:bodyPr/>
        <a:lstStyle/>
        <a:p>
          <a:pPr algn="ctr"/>
          <a:r>
            <a:rPr lang="en-US" sz="2000" dirty="0" smtClean="0"/>
            <a:t>Expanded capacity for patient isolation</a:t>
          </a:r>
          <a:endParaRPr lang="en-US" sz="2000" dirty="0"/>
        </a:p>
      </dgm:t>
    </dgm:pt>
    <dgm:pt modelId="{14E87037-8BF1-4EB7-833F-CA05ACC415F5}" type="parTrans" cxnId="{B4A204BA-F04A-4B5C-A4BE-12BAA4C52003}">
      <dgm:prSet/>
      <dgm:spPr/>
      <dgm:t>
        <a:bodyPr/>
        <a:lstStyle/>
        <a:p>
          <a:endParaRPr lang="en-US"/>
        </a:p>
      </dgm:t>
    </dgm:pt>
    <dgm:pt modelId="{65649389-0DEA-4ED5-86AA-20C1849F6F5B}" type="sibTrans" cxnId="{B4A204BA-F04A-4B5C-A4BE-12BAA4C52003}">
      <dgm:prSet/>
      <dgm:spPr/>
      <dgm:t>
        <a:bodyPr/>
        <a:lstStyle/>
        <a:p>
          <a:endParaRPr lang="en-US"/>
        </a:p>
      </dgm:t>
    </dgm:pt>
    <dgm:pt modelId="{6942BDCB-5B17-40F3-AB0C-A22A3CAC04AF}">
      <dgm:prSet custT="1"/>
      <dgm:spPr/>
      <dgm:t>
        <a:bodyPr anchor="b"/>
        <a:lstStyle/>
        <a:p>
          <a:pPr algn="ctr"/>
          <a:r>
            <a:rPr lang="en-US" sz="2000" dirty="0" smtClean="0"/>
            <a:t>Equipment, supplies and materials for public services</a:t>
          </a:r>
          <a:endParaRPr lang="en-US" sz="2000" dirty="0"/>
        </a:p>
      </dgm:t>
    </dgm:pt>
    <dgm:pt modelId="{291A1BFF-8EF6-40C6-9810-ADC24164198A}" type="parTrans" cxnId="{F056888A-A798-4E25-B2DD-7534C9608B7A}">
      <dgm:prSet/>
      <dgm:spPr/>
      <dgm:t>
        <a:bodyPr/>
        <a:lstStyle/>
        <a:p>
          <a:endParaRPr lang="en-US"/>
        </a:p>
      </dgm:t>
    </dgm:pt>
    <dgm:pt modelId="{63D24681-C5C8-4FFA-8B00-4EABE86CF37B}" type="sibTrans" cxnId="{F056888A-A798-4E25-B2DD-7534C9608B7A}">
      <dgm:prSet/>
      <dgm:spPr/>
      <dgm:t>
        <a:bodyPr/>
        <a:lstStyle/>
        <a:p>
          <a:endParaRPr lang="en-US"/>
        </a:p>
      </dgm:t>
    </dgm:pt>
    <dgm:pt modelId="{AD38FD97-E746-490D-AB8F-1E468605FBE5}">
      <dgm:prSet custT="1"/>
      <dgm:spPr/>
      <dgm:t>
        <a:bodyPr anchor="b"/>
        <a:lstStyle/>
        <a:p>
          <a:pPr algn="ctr"/>
          <a:r>
            <a:rPr lang="en-US" sz="2000" dirty="0" smtClean="0"/>
            <a:t>Meals on wheels to quarantined/vulnerable residents</a:t>
          </a:r>
          <a:endParaRPr lang="en-US" sz="2000" dirty="0"/>
        </a:p>
      </dgm:t>
    </dgm:pt>
    <dgm:pt modelId="{A56BD993-9798-45B0-A3D5-6041FF64BD97}" type="parTrans" cxnId="{D4952F72-D9A7-4347-A11D-F87DD3F20BE2}">
      <dgm:prSet/>
      <dgm:spPr/>
      <dgm:t>
        <a:bodyPr/>
        <a:lstStyle/>
        <a:p>
          <a:endParaRPr lang="en-US"/>
        </a:p>
      </dgm:t>
    </dgm:pt>
    <dgm:pt modelId="{5376756D-92FF-4D5F-A488-916132796285}" type="sibTrans" cxnId="{D4952F72-D9A7-4347-A11D-F87DD3F20BE2}">
      <dgm:prSet/>
      <dgm:spPr/>
      <dgm:t>
        <a:bodyPr/>
        <a:lstStyle/>
        <a:p>
          <a:endParaRPr lang="en-US"/>
        </a:p>
      </dgm:t>
    </dgm:pt>
    <dgm:pt modelId="{0833F0B5-FB49-4539-9BCE-FC462F525062}" type="pres">
      <dgm:prSet presAssocID="{9B71CE4A-CDE7-4097-9054-7F9C2EE42971}" presName="Name0" presStyleCnt="0">
        <dgm:presLayoutVars>
          <dgm:dir/>
          <dgm:animLvl val="lvl"/>
          <dgm:resizeHandles val="exact"/>
        </dgm:presLayoutVars>
      </dgm:prSet>
      <dgm:spPr/>
      <dgm:t>
        <a:bodyPr/>
        <a:lstStyle/>
        <a:p>
          <a:endParaRPr lang="en-US"/>
        </a:p>
      </dgm:t>
    </dgm:pt>
    <dgm:pt modelId="{5CE83316-03EF-4DD1-998D-EA5C6669FEB4}" type="pres">
      <dgm:prSet presAssocID="{57AF8F5D-7668-4123-90BD-364C55F2A55E}" presName="linNode" presStyleCnt="0"/>
      <dgm:spPr/>
    </dgm:pt>
    <dgm:pt modelId="{A4C506E3-DE2F-49BD-BA72-EAFE7F079212}" type="pres">
      <dgm:prSet presAssocID="{57AF8F5D-7668-4123-90BD-364C55F2A55E}" presName="parentText" presStyleLbl="node1" presStyleIdx="0" presStyleCnt="3" custScaleY="66589" custLinFactNeighborX="-28298" custLinFactNeighborY="-31709">
        <dgm:presLayoutVars>
          <dgm:chMax val="1"/>
          <dgm:bulletEnabled val="1"/>
        </dgm:presLayoutVars>
      </dgm:prSet>
      <dgm:spPr/>
      <dgm:t>
        <a:bodyPr/>
        <a:lstStyle/>
        <a:p>
          <a:endParaRPr lang="en-US"/>
        </a:p>
      </dgm:t>
    </dgm:pt>
    <dgm:pt modelId="{9D2607C0-C301-43FD-A2FD-5515588B82B2}" type="pres">
      <dgm:prSet presAssocID="{57AF8F5D-7668-4123-90BD-364C55F2A55E}" presName="descendantText" presStyleLbl="alignAccFollowNode1" presStyleIdx="0" presStyleCnt="3" custScaleY="80707">
        <dgm:presLayoutVars>
          <dgm:bulletEnabled val="1"/>
        </dgm:presLayoutVars>
      </dgm:prSet>
      <dgm:spPr/>
      <dgm:t>
        <a:bodyPr/>
        <a:lstStyle/>
        <a:p>
          <a:endParaRPr lang="en-US"/>
        </a:p>
      </dgm:t>
    </dgm:pt>
    <dgm:pt modelId="{D9FA9CB4-9AA5-4741-BFD6-EFD9740F13CA}" type="pres">
      <dgm:prSet presAssocID="{9A305F20-A0BD-40E5-B72E-F9EA4667F759}" presName="sp" presStyleCnt="0"/>
      <dgm:spPr/>
    </dgm:pt>
    <dgm:pt modelId="{F8A253C0-FA8C-4E0F-998F-EB7520AB903D}" type="pres">
      <dgm:prSet presAssocID="{5C36CE51-2739-4A48-938C-0D8037DE9CFE}" presName="linNode" presStyleCnt="0"/>
      <dgm:spPr/>
    </dgm:pt>
    <dgm:pt modelId="{852B2B91-EDB1-4FBB-A7DA-D6BF967E19DD}" type="pres">
      <dgm:prSet presAssocID="{5C36CE51-2739-4A48-938C-0D8037DE9CFE}" presName="parentText" presStyleLbl="node1" presStyleIdx="1" presStyleCnt="3" custScaleY="76395">
        <dgm:presLayoutVars>
          <dgm:chMax val="1"/>
          <dgm:bulletEnabled val="1"/>
        </dgm:presLayoutVars>
      </dgm:prSet>
      <dgm:spPr/>
      <dgm:t>
        <a:bodyPr/>
        <a:lstStyle/>
        <a:p>
          <a:endParaRPr lang="en-US"/>
        </a:p>
      </dgm:t>
    </dgm:pt>
    <dgm:pt modelId="{244183A7-4BAB-4DFE-B193-3064DCB4109C}" type="pres">
      <dgm:prSet presAssocID="{5C36CE51-2739-4A48-938C-0D8037DE9CFE}" presName="descendantText" presStyleLbl="alignAccFollowNode1" presStyleIdx="1" presStyleCnt="3">
        <dgm:presLayoutVars>
          <dgm:bulletEnabled val="1"/>
        </dgm:presLayoutVars>
      </dgm:prSet>
      <dgm:spPr/>
      <dgm:t>
        <a:bodyPr/>
        <a:lstStyle/>
        <a:p>
          <a:endParaRPr lang="en-US"/>
        </a:p>
      </dgm:t>
    </dgm:pt>
    <dgm:pt modelId="{EA2AC114-3146-4013-95C7-C933DC5FA57A}" type="pres">
      <dgm:prSet presAssocID="{888707AF-2808-48AE-BF11-4201F0EAC7AA}" presName="sp" presStyleCnt="0"/>
      <dgm:spPr/>
    </dgm:pt>
    <dgm:pt modelId="{105688D0-24D8-402F-9349-ED46084B3489}" type="pres">
      <dgm:prSet presAssocID="{61E5A3CC-76D7-4051-B93D-DE642E6967EC}" presName="linNode" presStyleCnt="0"/>
      <dgm:spPr/>
    </dgm:pt>
    <dgm:pt modelId="{88618702-F8F6-4F90-921F-3A4DE3E4967D}" type="pres">
      <dgm:prSet presAssocID="{61E5A3CC-76D7-4051-B93D-DE642E6967EC}" presName="parentText" presStyleLbl="node1" presStyleIdx="2" presStyleCnt="3" custScaleY="79885">
        <dgm:presLayoutVars>
          <dgm:chMax val="1"/>
          <dgm:bulletEnabled val="1"/>
        </dgm:presLayoutVars>
      </dgm:prSet>
      <dgm:spPr/>
      <dgm:t>
        <a:bodyPr/>
        <a:lstStyle/>
        <a:p>
          <a:endParaRPr lang="en-US"/>
        </a:p>
      </dgm:t>
    </dgm:pt>
    <dgm:pt modelId="{0A01DEB5-FAA1-4F48-9C0D-D1B11D17372F}" type="pres">
      <dgm:prSet presAssocID="{61E5A3CC-76D7-4051-B93D-DE642E6967EC}" presName="descendantText" presStyleLbl="alignAccFollowNode1" presStyleIdx="2" presStyleCnt="3">
        <dgm:presLayoutVars>
          <dgm:bulletEnabled val="1"/>
        </dgm:presLayoutVars>
      </dgm:prSet>
      <dgm:spPr/>
      <dgm:t>
        <a:bodyPr/>
        <a:lstStyle/>
        <a:p>
          <a:endParaRPr lang="en-US"/>
        </a:p>
      </dgm:t>
    </dgm:pt>
  </dgm:ptLst>
  <dgm:cxnLst>
    <dgm:cxn modelId="{E3055DB9-B2FD-4B06-AE95-3842CEA1B7F6}" srcId="{57AF8F5D-7668-4123-90BD-364C55F2A55E}" destId="{851811EF-6B43-4CE6-9C32-EFEF3BF57F7E}" srcOrd="1" destOrd="0" parTransId="{2938872E-4BEE-4851-82E1-291DF9311778}" sibTransId="{2F632821-8382-4EEC-8667-5669ADC0C7B1}"/>
    <dgm:cxn modelId="{58702977-1A9C-4DE3-BE81-96F26C861732}" srcId="{57AF8F5D-7668-4123-90BD-364C55F2A55E}" destId="{7046DBF2-6EEE-4FDD-9192-CD1FADFEA1EF}" srcOrd="0" destOrd="0" parTransId="{68B9FD11-9BEA-41CF-A47B-20EDADD366F9}" sibTransId="{36703DFD-B853-4382-80AF-FD8A02764566}"/>
    <dgm:cxn modelId="{B1D05787-9AD7-46C6-943A-32D0F8047C38}" type="presOf" srcId="{61E5A3CC-76D7-4051-B93D-DE642E6967EC}" destId="{88618702-F8F6-4F90-921F-3A4DE3E4967D}" srcOrd="0" destOrd="0" presId="urn:microsoft.com/office/officeart/2005/8/layout/vList5"/>
    <dgm:cxn modelId="{B129C834-9772-4AEB-956B-A9B6AEADF879}" srcId="{9B71CE4A-CDE7-4097-9054-7F9C2EE42971}" destId="{57AF8F5D-7668-4123-90BD-364C55F2A55E}" srcOrd="0" destOrd="0" parTransId="{07B8D449-B0CA-455A-945C-6DCB33A514EA}" sibTransId="{9A305F20-A0BD-40E5-B72E-F9EA4667F759}"/>
    <dgm:cxn modelId="{80EA3255-18D4-40C0-8AA4-09E4B7023E09}" srcId="{9B71CE4A-CDE7-4097-9054-7F9C2EE42971}" destId="{5C36CE51-2739-4A48-938C-0D8037DE9CFE}" srcOrd="1" destOrd="0" parTransId="{5351A26D-55A2-45F4-B828-0E269FA99805}" sibTransId="{888707AF-2808-48AE-BF11-4201F0EAC7AA}"/>
    <dgm:cxn modelId="{937B6D20-2755-491D-A32E-ED49A3FC7722}" type="presOf" srcId="{7046DBF2-6EEE-4FDD-9192-CD1FADFEA1EF}" destId="{9D2607C0-C301-43FD-A2FD-5515588B82B2}" srcOrd="0" destOrd="0" presId="urn:microsoft.com/office/officeart/2005/8/layout/vList5"/>
    <dgm:cxn modelId="{CAC938D0-856E-4C7A-9242-5078149862D2}" type="presOf" srcId="{9B71CE4A-CDE7-4097-9054-7F9C2EE42971}" destId="{0833F0B5-FB49-4539-9BCE-FC462F525062}" srcOrd="0" destOrd="0" presId="urn:microsoft.com/office/officeart/2005/8/layout/vList5"/>
    <dgm:cxn modelId="{B2B91A0D-0D57-4E21-93F4-691472D1AD66}" srcId="{5C36CE51-2739-4A48-938C-0D8037DE9CFE}" destId="{8E5679D1-A7F0-4885-AD6A-BA4430129B69}" srcOrd="0" destOrd="0" parTransId="{2AA0EB90-092F-4464-B8E8-AD6B4AC7634F}" sibTransId="{A9E0DFAD-7C9F-4765-82E2-A8B25782ED03}"/>
    <dgm:cxn modelId="{99D3A1C0-174F-47BC-BC49-4C37AE21E90A}" type="presOf" srcId="{1B0A0114-21BE-4D72-8E87-277DFC828DBA}" destId="{9D2607C0-C301-43FD-A2FD-5515588B82B2}" srcOrd="0" destOrd="2" presId="urn:microsoft.com/office/officeart/2005/8/layout/vList5"/>
    <dgm:cxn modelId="{9E5D5F52-F133-4F5F-BCBA-6952F375C6E6}" type="presOf" srcId="{61C0C4F3-FB97-40A5-AC79-6A96C3AA33AB}" destId="{0A01DEB5-FAA1-4F48-9C0D-D1B11D17372F}" srcOrd="0" destOrd="1" presId="urn:microsoft.com/office/officeart/2005/8/layout/vList5"/>
    <dgm:cxn modelId="{B9E54813-FC50-466F-8DBC-956156FADEB6}" type="presOf" srcId="{6942BDCB-5B17-40F3-AB0C-A22A3CAC04AF}" destId="{0A01DEB5-FAA1-4F48-9C0D-D1B11D17372F}" srcOrd="0" destOrd="3" presId="urn:microsoft.com/office/officeart/2005/8/layout/vList5"/>
    <dgm:cxn modelId="{B38E2B32-7897-4296-AB41-2EB0A37065BE}" srcId="{9B71CE4A-CDE7-4097-9054-7F9C2EE42971}" destId="{61E5A3CC-76D7-4051-B93D-DE642E6967EC}" srcOrd="2" destOrd="0" parTransId="{EBEE25D1-BB69-476D-A10C-356E019AE4F4}" sibTransId="{7520EF6B-5D10-4C4C-B416-56E9F750AFF6}"/>
    <dgm:cxn modelId="{B4A204BA-F04A-4B5C-A4BE-12BAA4C52003}" srcId="{57AF8F5D-7668-4123-90BD-364C55F2A55E}" destId="{1B0A0114-21BE-4D72-8E87-277DFC828DBA}" srcOrd="2" destOrd="0" parTransId="{14E87037-8BF1-4EB7-833F-CA05ACC415F5}" sibTransId="{65649389-0DEA-4ED5-86AA-20C1849F6F5B}"/>
    <dgm:cxn modelId="{1EB3005A-3F2E-4351-8EF6-EF1B997F7278}" type="presOf" srcId="{5C36CE51-2739-4A48-938C-0D8037DE9CFE}" destId="{852B2B91-EDB1-4FBB-A7DA-D6BF967E19DD}" srcOrd="0" destOrd="0" presId="urn:microsoft.com/office/officeart/2005/8/layout/vList5"/>
    <dgm:cxn modelId="{99AF90A8-C0A6-4876-B646-1F0793C44036}" type="presOf" srcId="{1C5231D8-2B99-4FFA-B0B0-524A607219C3}" destId="{0A01DEB5-FAA1-4F48-9C0D-D1B11D17372F}" srcOrd="0" destOrd="2" presId="urn:microsoft.com/office/officeart/2005/8/layout/vList5"/>
    <dgm:cxn modelId="{1F723352-59DA-4C26-8A02-141A299F1324}" srcId="{61E5A3CC-76D7-4051-B93D-DE642E6967EC}" destId="{61C0C4F3-FB97-40A5-AC79-6A96C3AA33AB}" srcOrd="1" destOrd="0" parTransId="{550F5308-2AF2-47B0-A275-CC561D5D08E4}" sibTransId="{E1283BE4-9987-448C-9484-4053C4594BB6}"/>
    <dgm:cxn modelId="{B7ADB7BD-4CDD-4EBD-B877-47EA7FBC273B}" type="presOf" srcId="{57AF8F5D-7668-4123-90BD-364C55F2A55E}" destId="{A4C506E3-DE2F-49BD-BA72-EAFE7F079212}" srcOrd="0" destOrd="0" presId="urn:microsoft.com/office/officeart/2005/8/layout/vList5"/>
    <dgm:cxn modelId="{F056888A-A798-4E25-B2DD-7534C9608B7A}" srcId="{61E5A3CC-76D7-4051-B93D-DE642E6967EC}" destId="{6942BDCB-5B17-40F3-AB0C-A22A3CAC04AF}" srcOrd="3" destOrd="0" parTransId="{291A1BFF-8EF6-40C6-9810-ADC24164198A}" sibTransId="{63D24681-C5C8-4FFA-8B00-4EABE86CF37B}"/>
    <dgm:cxn modelId="{3E0EF73E-8DEA-4A50-8063-2A349D19160A}" type="presOf" srcId="{234A87C5-A878-4C34-90F1-106202FF6D1B}" destId="{0A01DEB5-FAA1-4F48-9C0D-D1B11D17372F}" srcOrd="0" destOrd="0" presId="urn:microsoft.com/office/officeart/2005/8/layout/vList5"/>
    <dgm:cxn modelId="{D4952F72-D9A7-4347-A11D-F87DD3F20BE2}" srcId="{61E5A3CC-76D7-4051-B93D-DE642E6967EC}" destId="{AD38FD97-E746-490D-AB8F-1E468605FBE5}" srcOrd="4" destOrd="0" parTransId="{A56BD993-9798-45B0-A3D5-6041FF64BD97}" sibTransId="{5376756D-92FF-4D5F-A488-916132796285}"/>
    <dgm:cxn modelId="{653A644F-068F-41BC-842A-3967E38AD667}" type="presOf" srcId="{8E5679D1-A7F0-4885-AD6A-BA4430129B69}" destId="{244183A7-4BAB-4DFE-B193-3064DCB4109C}" srcOrd="0" destOrd="0" presId="urn:microsoft.com/office/officeart/2005/8/layout/vList5"/>
    <dgm:cxn modelId="{86463856-DC20-49D3-96B9-566DC6142052}" srcId="{61E5A3CC-76D7-4051-B93D-DE642E6967EC}" destId="{1C5231D8-2B99-4FFA-B0B0-524A607219C3}" srcOrd="2" destOrd="0" parTransId="{850351F9-F0F7-4D33-A5DB-970284B9A32E}" sibTransId="{50BACEC4-52B9-4257-8698-296010AA7B76}"/>
    <dgm:cxn modelId="{6BC90FA3-1918-4502-9BB3-C449AAF7B924}" srcId="{61E5A3CC-76D7-4051-B93D-DE642E6967EC}" destId="{234A87C5-A878-4C34-90F1-106202FF6D1B}" srcOrd="0" destOrd="0" parTransId="{B5E38571-2EF0-423E-96C0-563020152E40}" sibTransId="{49B34642-BCDB-4B2F-8E26-EF9CB38C7848}"/>
    <dgm:cxn modelId="{83802DCD-F110-459D-A00A-AA6725931C89}" type="presOf" srcId="{AD38FD97-E746-490D-AB8F-1E468605FBE5}" destId="{0A01DEB5-FAA1-4F48-9C0D-D1B11D17372F}" srcOrd="0" destOrd="4" presId="urn:microsoft.com/office/officeart/2005/8/layout/vList5"/>
    <dgm:cxn modelId="{217513E4-6A67-4EC7-86D1-503BCF3A6817}" type="presOf" srcId="{851811EF-6B43-4CE6-9C32-EFEF3BF57F7E}" destId="{9D2607C0-C301-43FD-A2FD-5515588B82B2}" srcOrd="0" destOrd="1" presId="urn:microsoft.com/office/officeart/2005/8/layout/vList5"/>
    <dgm:cxn modelId="{34429B7A-269B-4406-BA30-D8E506FB4583}" type="presParOf" srcId="{0833F0B5-FB49-4539-9BCE-FC462F525062}" destId="{5CE83316-03EF-4DD1-998D-EA5C6669FEB4}" srcOrd="0" destOrd="0" presId="urn:microsoft.com/office/officeart/2005/8/layout/vList5"/>
    <dgm:cxn modelId="{6DD34985-DB65-421D-AD3D-2C0E4462CCFE}" type="presParOf" srcId="{5CE83316-03EF-4DD1-998D-EA5C6669FEB4}" destId="{A4C506E3-DE2F-49BD-BA72-EAFE7F079212}" srcOrd="0" destOrd="0" presId="urn:microsoft.com/office/officeart/2005/8/layout/vList5"/>
    <dgm:cxn modelId="{E7DA036F-7955-40C7-ADF8-D07B4A73DC88}" type="presParOf" srcId="{5CE83316-03EF-4DD1-998D-EA5C6669FEB4}" destId="{9D2607C0-C301-43FD-A2FD-5515588B82B2}" srcOrd="1" destOrd="0" presId="urn:microsoft.com/office/officeart/2005/8/layout/vList5"/>
    <dgm:cxn modelId="{2B1C29EE-03E1-4CB8-A970-02DCB6CADFBC}" type="presParOf" srcId="{0833F0B5-FB49-4539-9BCE-FC462F525062}" destId="{D9FA9CB4-9AA5-4741-BFD6-EFD9740F13CA}" srcOrd="1" destOrd="0" presId="urn:microsoft.com/office/officeart/2005/8/layout/vList5"/>
    <dgm:cxn modelId="{0618CDA6-A1E2-44A5-96AB-F1114AE7FBF9}" type="presParOf" srcId="{0833F0B5-FB49-4539-9BCE-FC462F525062}" destId="{F8A253C0-FA8C-4E0F-998F-EB7520AB903D}" srcOrd="2" destOrd="0" presId="urn:microsoft.com/office/officeart/2005/8/layout/vList5"/>
    <dgm:cxn modelId="{40E88004-E6DC-4D40-8AC7-0574F6738AD8}" type="presParOf" srcId="{F8A253C0-FA8C-4E0F-998F-EB7520AB903D}" destId="{852B2B91-EDB1-4FBB-A7DA-D6BF967E19DD}" srcOrd="0" destOrd="0" presId="urn:microsoft.com/office/officeart/2005/8/layout/vList5"/>
    <dgm:cxn modelId="{E44463AA-EB7C-446C-99B4-2C47C66CACD3}" type="presParOf" srcId="{F8A253C0-FA8C-4E0F-998F-EB7520AB903D}" destId="{244183A7-4BAB-4DFE-B193-3064DCB4109C}" srcOrd="1" destOrd="0" presId="urn:microsoft.com/office/officeart/2005/8/layout/vList5"/>
    <dgm:cxn modelId="{4C7633C6-AFA4-4EF2-9624-D6DED5E9297B}" type="presParOf" srcId="{0833F0B5-FB49-4539-9BCE-FC462F525062}" destId="{EA2AC114-3146-4013-95C7-C933DC5FA57A}" srcOrd="3" destOrd="0" presId="urn:microsoft.com/office/officeart/2005/8/layout/vList5"/>
    <dgm:cxn modelId="{59285985-CDAF-41DF-941B-7DDC5BB90843}" type="presParOf" srcId="{0833F0B5-FB49-4539-9BCE-FC462F525062}" destId="{105688D0-24D8-402F-9349-ED46084B3489}" srcOrd="4" destOrd="0" presId="urn:microsoft.com/office/officeart/2005/8/layout/vList5"/>
    <dgm:cxn modelId="{AA47BF32-5CD8-47C1-8705-D76BDB66C6AC}" type="presParOf" srcId="{105688D0-24D8-402F-9349-ED46084B3489}" destId="{88618702-F8F6-4F90-921F-3A4DE3E4967D}" srcOrd="0" destOrd="0" presId="urn:microsoft.com/office/officeart/2005/8/layout/vList5"/>
    <dgm:cxn modelId="{DD17C8CF-13FD-4400-8B39-C6BC62DDB099}" type="presParOf" srcId="{105688D0-24D8-402F-9349-ED46084B3489}" destId="{0A01DEB5-FAA1-4F48-9C0D-D1B11D17372F}"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2607C0-C301-43FD-A2FD-5515588B82B2}">
      <dsp:nvSpPr>
        <dsp:cNvPr id="0" name=""/>
        <dsp:cNvSpPr/>
      </dsp:nvSpPr>
      <dsp:spPr>
        <a:xfrm rot="5400000">
          <a:off x="4545393" y="-1754418"/>
          <a:ext cx="1365137" cy="4920435"/>
        </a:xfrm>
        <a:prstGeom prst="round2Same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ctr" defTabSz="889000">
            <a:lnSpc>
              <a:spcPct val="90000"/>
            </a:lnSpc>
            <a:spcBef>
              <a:spcPct val="0"/>
            </a:spcBef>
            <a:spcAft>
              <a:spcPct val="15000"/>
            </a:spcAft>
            <a:buChar char="••"/>
          </a:pPr>
          <a:r>
            <a:rPr lang="en-US" sz="2000" kern="1200" dirty="0" smtClean="0"/>
            <a:t>Temporary quarantine</a:t>
          </a:r>
          <a:endParaRPr lang="en-US" sz="2000" kern="1200" dirty="0"/>
        </a:p>
        <a:p>
          <a:pPr marL="228600" lvl="1" indent="-228600" algn="ctr" defTabSz="889000">
            <a:lnSpc>
              <a:spcPct val="90000"/>
            </a:lnSpc>
            <a:spcBef>
              <a:spcPct val="0"/>
            </a:spcBef>
            <a:spcAft>
              <a:spcPct val="15000"/>
            </a:spcAft>
            <a:buChar char="••"/>
          </a:pPr>
          <a:r>
            <a:rPr lang="en-US" sz="2000" kern="1200" dirty="0" smtClean="0"/>
            <a:t>Infectious disease treatment</a:t>
          </a:r>
          <a:endParaRPr lang="en-US" sz="2000" kern="1200" dirty="0"/>
        </a:p>
        <a:p>
          <a:pPr marL="228600" lvl="1" indent="-228600" algn="ctr" defTabSz="889000">
            <a:lnSpc>
              <a:spcPct val="90000"/>
            </a:lnSpc>
            <a:spcBef>
              <a:spcPct val="0"/>
            </a:spcBef>
            <a:spcAft>
              <a:spcPct val="15000"/>
            </a:spcAft>
            <a:buChar char="••"/>
          </a:pPr>
          <a:r>
            <a:rPr lang="en-US" sz="2000" kern="1200" dirty="0" smtClean="0"/>
            <a:t>Expanded capacity for patient isolation</a:t>
          </a:r>
          <a:endParaRPr lang="en-US" sz="2000" kern="1200" dirty="0"/>
        </a:p>
      </dsp:txBody>
      <dsp:txXfrm rot="-5400000">
        <a:off x="2767744" y="89871"/>
        <a:ext cx="4853795" cy="1231857"/>
      </dsp:txXfrm>
    </dsp:sp>
    <dsp:sp modelId="{A4C506E3-DE2F-49BD-BA72-EAFE7F079212}">
      <dsp:nvSpPr>
        <dsp:cNvPr id="0" name=""/>
        <dsp:cNvSpPr/>
      </dsp:nvSpPr>
      <dsp:spPr>
        <a:xfrm>
          <a:off x="0" y="0"/>
          <a:ext cx="2767744" cy="1407918"/>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en-US" sz="2000" b="1" kern="1200" dirty="0" smtClean="0"/>
            <a:t>Rehabilitation of Buildings &amp; Improvements</a:t>
          </a:r>
          <a:endParaRPr lang="en-US" sz="2000" b="1" kern="1200" dirty="0"/>
        </a:p>
      </dsp:txBody>
      <dsp:txXfrm>
        <a:off x="68729" y="68729"/>
        <a:ext cx="2630286" cy="1270460"/>
      </dsp:txXfrm>
    </dsp:sp>
    <dsp:sp modelId="{244183A7-4BAB-4DFE-B193-3064DCB4109C}">
      <dsp:nvSpPr>
        <dsp:cNvPr id="0" name=""/>
        <dsp:cNvSpPr/>
      </dsp:nvSpPr>
      <dsp:spPr>
        <a:xfrm rot="5400000">
          <a:off x="4382225" y="-99005"/>
          <a:ext cx="1691473" cy="4920435"/>
        </a:xfrm>
        <a:prstGeom prst="round2SameRect">
          <a:avLst/>
        </a:prstGeom>
        <a:solidFill>
          <a:schemeClr val="accent3">
            <a:tint val="40000"/>
            <a:alpha val="90000"/>
            <a:hueOff val="0"/>
            <a:satOff val="0"/>
            <a:lumOff val="0"/>
            <a:alphaOff val="0"/>
          </a:schemeClr>
        </a:solidFill>
        <a:ln w="1270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ctr" defTabSz="889000">
            <a:lnSpc>
              <a:spcPct val="90000"/>
            </a:lnSpc>
            <a:spcBef>
              <a:spcPct val="0"/>
            </a:spcBef>
            <a:spcAft>
              <a:spcPct val="15000"/>
            </a:spcAft>
            <a:buChar char="••"/>
          </a:pPr>
          <a:r>
            <a:rPr lang="en-US" sz="2000" kern="1200" dirty="0" smtClean="0"/>
            <a:t>CDGB training for grant sub-recipients</a:t>
          </a:r>
          <a:endParaRPr lang="en-US" sz="2000" kern="1200" dirty="0"/>
        </a:p>
      </dsp:txBody>
      <dsp:txXfrm rot="-5400000">
        <a:off x="2767745" y="1598046"/>
        <a:ext cx="4837864" cy="1526331"/>
      </dsp:txXfrm>
    </dsp:sp>
    <dsp:sp modelId="{852B2B91-EDB1-4FBB-A7DA-D6BF967E19DD}">
      <dsp:nvSpPr>
        <dsp:cNvPr id="0" name=""/>
        <dsp:cNvSpPr/>
      </dsp:nvSpPr>
      <dsp:spPr>
        <a:xfrm>
          <a:off x="0" y="1553586"/>
          <a:ext cx="2767744" cy="1615251"/>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en-US" sz="2000" b="1" kern="1200" dirty="0" smtClean="0"/>
            <a:t>Planning, Capacity Building, &amp; Technical Assistance</a:t>
          </a:r>
          <a:endParaRPr lang="en-US" sz="2000" b="1" kern="1200" dirty="0"/>
        </a:p>
      </dsp:txBody>
      <dsp:txXfrm>
        <a:off x="78850" y="1632436"/>
        <a:ext cx="2610044" cy="1457551"/>
      </dsp:txXfrm>
    </dsp:sp>
    <dsp:sp modelId="{0A01DEB5-FAA1-4F48-9C0D-D1B11D17372F}">
      <dsp:nvSpPr>
        <dsp:cNvPr id="0" name=""/>
        <dsp:cNvSpPr/>
      </dsp:nvSpPr>
      <dsp:spPr>
        <a:xfrm rot="5400000">
          <a:off x="4382225" y="1698184"/>
          <a:ext cx="1691473" cy="4920435"/>
        </a:xfrm>
        <a:prstGeom prst="round2SameRect">
          <a:avLst/>
        </a:prstGeom>
        <a:solidFill>
          <a:schemeClr val="accent4">
            <a:tint val="40000"/>
            <a:alpha val="90000"/>
            <a:hueOff val="0"/>
            <a:satOff val="0"/>
            <a:lumOff val="0"/>
            <a:alphaOff val="0"/>
          </a:schemeClr>
        </a:solidFill>
        <a:ln w="1270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b" anchorCtr="0">
          <a:noAutofit/>
        </a:bodyPr>
        <a:lstStyle/>
        <a:p>
          <a:pPr marL="171450" lvl="1" indent="-171450" algn="ctr" defTabSz="755650">
            <a:lnSpc>
              <a:spcPct val="90000"/>
            </a:lnSpc>
            <a:spcBef>
              <a:spcPct val="0"/>
            </a:spcBef>
            <a:spcAft>
              <a:spcPct val="15000"/>
            </a:spcAft>
            <a:buChar char="••"/>
          </a:pPr>
          <a:endParaRPr lang="en-US" sz="1700" kern="1200" dirty="0"/>
        </a:p>
        <a:p>
          <a:pPr marL="228600" lvl="1" indent="-228600" algn="ctr" defTabSz="889000">
            <a:lnSpc>
              <a:spcPct val="90000"/>
            </a:lnSpc>
            <a:spcBef>
              <a:spcPct val="0"/>
            </a:spcBef>
            <a:spcAft>
              <a:spcPct val="15000"/>
            </a:spcAft>
            <a:buChar char="••"/>
          </a:pPr>
          <a:endParaRPr lang="en-US" sz="2000" kern="1200" dirty="0"/>
        </a:p>
        <a:p>
          <a:pPr marL="228600" lvl="1" indent="-228600" algn="ctr" defTabSz="889000">
            <a:lnSpc>
              <a:spcPct val="90000"/>
            </a:lnSpc>
            <a:spcBef>
              <a:spcPct val="0"/>
            </a:spcBef>
            <a:spcAft>
              <a:spcPct val="15000"/>
            </a:spcAft>
            <a:buChar char="••"/>
          </a:pPr>
          <a:r>
            <a:rPr lang="en-US" sz="2000" kern="1200" dirty="0" smtClean="0"/>
            <a:t>Fixed or mobile testing facility</a:t>
          </a:r>
          <a:endParaRPr lang="en-US" sz="2000" kern="1200" dirty="0"/>
        </a:p>
        <a:p>
          <a:pPr marL="228600" lvl="1" indent="-228600" algn="ctr" defTabSz="889000">
            <a:lnSpc>
              <a:spcPct val="90000"/>
            </a:lnSpc>
            <a:spcBef>
              <a:spcPct val="0"/>
            </a:spcBef>
            <a:spcAft>
              <a:spcPct val="15000"/>
            </a:spcAft>
            <a:buChar char="••"/>
          </a:pPr>
          <a:r>
            <a:rPr lang="en-US" sz="2000" kern="1200" dirty="0" smtClean="0"/>
            <a:t>Equipment, supplies and materials for public services</a:t>
          </a:r>
          <a:endParaRPr lang="en-US" sz="2000" kern="1200" dirty="0"/>
        </a:p>
        <a:p>
          <a:pPr marL="228600" lvl="1" indent="-228600" algn="ctr" defTabSz="889000">
            <a:lnSpc>
              <a:spcPct val="90000"/>
            </a:lnSpc>
            <a:spcBef>
              <a:spcPct val="0"/>
            </a:spcBef>
            <a:spcAft>
              <a:spcPct val="15000"/>
            </a:spcAft>
            <a:buChar char="••"/>
          </a:pPr>
          <a:r>
            <a:rPr lang="en-US" sz="2000" kern="1200" dirty="0" smtClean="0"/>
            <a:t>Meals on wheels to quarantined/vulnerable residents</a:t>
          </a:r>
          <a:endParaRPr lang="en-US" sz="2000" kern="1200" dirty="0"/>
        </a:p>
      </dsp:txBody>
      <dsp:txXfrm rot="-5400000">
        <a:off x="2767745" y="3395236"/>
        <a:ext cx="4837864" cy="1526331"/>
      </dsp:txXfrm>
    </dsp:sp>
    <dsp:sp modelId="{88618702-F8F6-4F90-921F-3A4DE3E4967D}">
      <dsp:nvSpPr>
        <dsp:cNvPr id="0" name=""/>
        <dsp:cNvSpPr/>
      </dsp:nvSpPr>
      <dsp:spPr>
        <a:xfrm>
          <a:off x="0" y="3313881"/>
          <a:ext cx="2767744" cy="1689041"/>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en-US" sz="2000" b="1" kern="1200" dirty="0" smtClean="0"/>
            <a:t>Provision of new, quantifiable increased public services</a:t>
          </a:r>
          <a:endParaRPr lang="en-US" sz="2000" b="1" kern="1200" dirty="0"/>
        </a:p>
      </dsp:txBody>
      <dsp:txXfrm>
        <a:off x="82452" y="3396333"/>
        <a:ext cx="2602840" cy="1524137"/>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351737"/>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5265809" y="0"/>
            <a:ext cx="4028440" cy="351737"/>
          </a:xfrm>
          <a:prstGeom prst="rect">
            <a:avLst/>
          </a:prstGeom>
        </p:spPr>
        <p:txBody>
          <a:bodyPr vert="horz" lIns="93177" tIns="46589" rIns="93177" bIns="46589" rtlCol="0"/>
          <a:lstStyle>
            <a:lvl1pPr algn="r">
              <a:defRPr sz="1200"/>
            </a:lvl1pPr>
          </a:lstStyle>
          <a:p>
            <a:fld id="{1A9BCE0C-CD74-4A59-802C-6D2F8C15331A}" type="datetimeFigureOut">
              <a:rPr lang="en-US" smtClean="0"/>
              <a:t>3/3/2022</a:t>
            </a:fld>
            <a:endParaRPr lang="en-US" dirty="0"/>
          </a:p>
        </p:txBody>
      </p:sp>
      <p:sp>
        <p:nvSpPr>
          <p:cNvPr id="4" name="Footer Placeholder 3"/>
          <p:cNvSpPr>
            <a:spLocks noGrp="1"/>
          </p:cNvSpPr>
          <p:nvPr>
            <p:ph type="ftr" sz="quarter" idx="2"/>
          </p:nvPr>
        </p:nvSpPr>
        <p:spPr>
          <a:xfrm>
            <a:off x="0" y="6658664"/>
            <a:ext cx="4028440" cy="351736"/>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5265809" y="6658664"/>
            <a:ext cx="4028440" cy="351736"/>
          </a:xfrm>
          <a:prstGeom prst="rect">
            <a:avLst/>
          </a:prstGeom>
        </p:spPr>
        <p:txBody>
          <a:bodyPr vert="horz" lIns="93177" tIns="46589" rIns="93177" bIns="46589" rtlCol="0" anchor="b"/>
          <a:lstStyle>
            <a:lvl1pPr algn="r">
              <a:defRPr sz="1200"/>
            </a:lvl1pPr>
          </a:lstStyle>
          <a:p>
            <a:fld id="{7798501B-77B5-4365-9881-C6E19A3C1E42}" type="slidenum">
              <a:rPr lang="en-US" smtClean="0"/>
              <a:t>‹#›</a:t>
            </a:fld>
            <a:endParaRPr lang="en-US" dirty="0"/>
          </a:p>
        </p:txBody>
      </p:sp>
    </p:spTree>
    <p:extLst>
      <p:ext uri="{BB962C8B-B14F-4D97-AF65-F5344CB8AC3E}">
        <p14:creationId xmlns:p14="http://schemas.microsoft.com/office/powerpoint/2010/main" val="28514561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351737"/>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5265809" y="0"/>
            <a:ext cx="4028440" cy="351737"/>
          </a:xfrm>
          <a:prstGeom prst="rect">
            <a:avLst/>
          </a:prstGeom>
        </p:spPr>
        <p:txBody>
          <a:bodyPr vert="horz" lIns="93177" tIns="46589" rIns="93177" bIns="46589" rtlCol="0"/>
          <a:lstStyle>
            <a:lvl1pPr algn="r">
              <a:defRPr sz="1200"/>
            </a:lvl1pPr>
          </a:lstStyle>
          <a:p>
            <a:fld id="{F04FDEA8-CBB8-46CC-9562-028963DBC55A}" type="datetimeFigureOut">
              <a:rPr lang="en-US" smtClean="0"/>
              <a:t>3/3/2022</a:t>
            </a:fld>
            <a:endParaRPr lang="en-US" dirty="0"/>
          </a:p>
        </p:txBody>
      </p:sp>
      <p:sp>
        <p:nvSpPr>
          <p:cNvPr id="4" name="Slide Image Placeholder 3"/>
          <p:cNvSpPr>
            <a:spLocks noGrp="1" noRot="1" noChangeAspect="1"/>
          </p:cNvSpPr>
          <p:nvPr>
            <p:ph type="sldImg" idx="2"/>
          </p:nvPr>
        </p:nvSpPr>
        <p:spPr>
          <a:xfrm>
            <a:off x="2546350" y="876300"/>
            <a:ext cx="4203700" cy="2365375"/>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929640" y="3373755"/>
            <a:ext cx="7437120" cy="2760345"/>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58664"/>
            <a:ext cx="4028440" cy="351736"/>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5265809" y="6658664"/>
            <a:ext cx="4028440" cy="351736"/>
          </a:xfrm>
          <a:prstGeom prst="rect">
            <a:avLst/>
          </a:prstGeom>
        </p:spPr>
        <p:txBody>
          <a:bodyPr vert="horz" lIns="93177" tIns="46589" rIns="93177" bIns="46589" rtlCol="0" anchor="b"/>
          <a:lstStyle>
            <a:lvl1pPr algn="r">
              <a:defRPr sz="1200"/>
            </a:lvl1pPr>
          </a:lstStyle>
          <a:p>
            <a:fld id="{FC8BD8E7-1312-41F3-99C4-6DA5AF891969}" type="slidenum">
              <a:rPr lang="en-US" smtClean="0"/>
              <a:t>‹#›</a:t>
            </a:fld>
            <a:endParaRPr lang="en-US" dirty="0"/>
          </a:p>
        </p:txBody>
      </p:sp>
    </p:spTree>
    <p:extLst>
      <p:ext uri="{BB962C8B-B14F-4D97-AF65-F5344CB8AC3E}">
        <p14:creationId xmlns:p14="http://schemas.microsoft.com/office/powerpoint/2010/main" val="28920842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public hearing is the 1st hearing in support of a potential Small Cities Community Development Block Grant application for special funds that were allocated through the CARES Act</a:t>
            </a:r>
            <a:r>
              <a:rPr lang="en-US" sz="1200" kern="1200" baseline="0" dirty="0" smtClean="0">
                <a:solidFill>
                  <a:schemeClr val="tx1"/>
                </a:solidFill>
                <a:effectLst/>
                <a:latin typeface="+mn-lt"/>
                <a:ea typeface="+mn-ea"/>
                <a:cs typeface="+mn-cs"/>
              </a:rPr>
              <a:t> to help address the impacts of the COVID-19 virus</a:t>
            </a:r>
            <a:r>
              <a:rPr lang="en-US" sz="1200" kern="1200" dirty="0" smtClean="0">
                <a:solidFill>
                  <a:schemeClr val="tx1"/>
                </a:solidFill>
                <a:effectLst/>
                <a:latin typeface="+mn-lt"/>
                <a:ea typeface="+mn-ea"/>
                <a:cs typeface="+mn-cs"/>
              </a:rPr>
              <a:t>.  The Small Cities CDBG program is a federally funded program through the US Department of Housing and Urban Development.  Federal funds are granted to the State of Connecticut Department of Housing and the Town participates in an annual, competitive application process.</a:t>
            </a:r>
          </a:p>
          <a:p>
            <a:endParaRPr lang="en-US" dirty="0"/>
          </a:p>
        </p:txBody>
      </p:sp>
      <p:sp>
        <p:nvSpPr>
          <p:cNvPr id="4" name="Slide Number Placeholder 3"/>
          <p:cNvSpPr>
            <a:spLocks noGrp="1"/>
          </p:cNvSpPr>
          <p:nvPr>
            <p:ph type="sldNum" sz="quarter" idx="10"/>
          </p:nvPr>
        </p:nvSpPr>
        <p:spPr/>
        <p:txBody>
          <a:bodyPr/>
          <a:lstStyle/>
          <a:p>
            <a:fld id="{FC8BD8E7-1312-41F3-99C4-6DA5AF891969}" type="slidenum">
              <a:rPr lang="en-US" smtClean="0"/>
              <a:t>1</a:t>
            </a:fld>
            <a:endParaRPr lang="en-US" dirty="0"/>
          </a:p>
        </p:txBody>
      </p:sp>
    </p:spTree>
    <p:extLst>
      <p:ext uri="{BB962C8B-B14F-4D97-AF65-F5344CB8AC3E}">
        <p14:creationId xmlns:p14="http://schemas.microsoft.com/office/powerpoint/2010/main" val="18947461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Now it’s your turn to comment on any of the items that I spoke about, and especially the proposed activities/application.  If there are no other comments, I thank you for your participation.  Citizen participation is always welcome and you can contact </a:t>
            </a:r>
            <a:r>
              <a:rPr lang="en-US" sz="1200" kern="1200" baseline="0" dirty="0" smtClean="0">
                <a:solidFill>
                  <a:schemeClr val="tx1"/>
                </a:solidFill>
                <a:effectLst/>
                <a:latin typeface="+mn-lt"/>
                <a:ea typeface="+mn-ea"/>
                <a:cs typeface="+mn-cs"/>
              </a:rPr>
              <a:t>Jillene Woodmansee</a:t>
            </a:r>
            <a:r>
              <a:rPr lang="en-US" sz="1200" kern="1200" dirty="0" smtClean="0">
                <a:solidFill>
                  <a:schemeClr val="tx1"/>
                </a:solidFill>
                <a:effectLst/>
                <a:latin typeface="+mn-lt"/>
                <a:ea typeface="+mn-ea"/>
                <a:cs typeface="+mn-cs"/>
              </a:rPr>
              <a:t> at 860.429.3341 during business hours.</a:t>
            </a:r>
          </a:p>
          <a:p>
            <a:endParaRPr lang="en-US" dirty="0"/>
          </a:p>
        </p:txBody>
      </p:sp>
      <p:sp>
        <p:nvSpPr>
          <p:cNvPr id="4" name="Slide Number Placeholder 3"/>
          <p:cNvSpPr>
            <a:spLocks noGrp="1"/>
          </p:cNvSpPr>
          <p:nvPr>
            <p:ph type="sldNum" sz="quarter" idx="10"/>
          </p:nvPr>
        </p:nvSpPr>
        <p:spPr/>
        <p:txBody>
          <a:bodyPr/>
          <a:lstStyle/>
          <a:p>
            <a:fld id="{FC8BD8E7-1312-41F3-99C4-6DA5AF891969}" type="slidenum">
              <a:rPr lang="en-US" smtClean="0"/>
              <a:t>11</a:t>
            </a:fld>
            <a:endParaRPr lang="en-US" dirty="0"/>
          </a:p>
        </p:txBody>
      </p:sp>
    </p:spTree>
    <p:extLst>
      <p:ext uri="{BB962C8B-B14F-4D97-AF65-F5344CB8AC3E}">
        <p14:creationId xmlns:p14="http://schemas.microsoft.com/office/powerpoint/2010/main" val="42326430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Now it’s your turn to comment on any of the items that I spoke about, and especially the proposed activities/application.  If there are no other comments, I thank you for your participation.  Citizen participation is always welcome and you can contact </a:t>
            </a:r>
            <a:r>
              <a:rPr lang="en-US" sz="1200" kern="1200" baseline="0" dirty="0" smtClean="0">
                <a:solidFill>
                  <a:schemeClr val="tx1"/>
                </a:solidFill>
                <a:effectLst/>
                <a:latin typeface="+mn-lt"/>
                <a:ea typeface="+mn-ea"/>
                <a:cs typeface="+mn-cs"/>
              </a:rPr>
              <a:t>Jillene Woodmansee</a:t>
            </a:r>
            <a:r>
              <a:rPr lang="en-US" sz="1200" kern="1200" dirty="0" smtClean="0">
                <a:solidFill>
                  <a:schemeClr val="tx1"/>
                </a:solidFill>
                <a:effectLst/>
                <a:latin typeface="+mn-lt"/>
                <a:ea typeface="+mn-ea"/>
                <a:cs typeface="+mn-cs"/>
              </a:rPr>
              <a:t> at 860.429.3341 during business hours.</a:t>
            </a:r>
          </a:p>
          <a:p>
            <a:endParaRPr lang="en-US" dirty="0"/>
          </a:p>
        </p:txBody>
      </p:sp>
      <p:sp>
        <p:nvSpPr>
          <p:cNvPr id="4" name="Slide Number Placeholder 3"/>
          <p:cNvSpPr>
            <a:spLocks noGrp="1"/>
          </p:cNvSpPr>
          <p:nvPr>
            <p:ph type="sldNum" sz="quarter" idx="10"/>
          </p:nvPr>
        </p:nvSpPr>
        <p:spPr/>
        <p:txBody>
          <a:bodyPr/>
          <a:lstStyle/>
          <a:p>
            <a:fld id="{FC8BD8E7-1312-41F3-99C4-6DA5AF891969}" type="slidenum">
              <a:rPr lang="en-US" smtClean="0"/>
              <a:t>12</a:t>
            </a:fld>
            <a:endParaRPr lang="en-US" dirty="0"/>
          </a:p>
        </p:txBody>
      </p:sp>
    </p:spTree>
    <p:extLst>
      <p:ext uri="{BB962C8B-B14F-4D97-AF65-F5344CB8AC3E}">
        <p14:creationId xmlns:p14="http://schemas.microsoft.com/office/powerpoint/2010/main" val="42853437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Now it’s your turn to comment on any of the items that I spoke about, and especially the proposed activities/application.  If there are no other comments, I thank you for your participation.  Citizen participation is always welcome and you can contact </a:t>
            </a:r>
            <a:r>
              <a:rPr lang="en-US" sz="1200" kern="1200" baseline="0" dirty="0" smtClean="0">
                <a:solidFill>
                  <a:schemeClr val="tx1"/>
                </a:solidFill>
                <a:effectLst/>
                <a:latin typeface="+mn-lt"/>
                <a:ea typeface="+mn-ea"/>
                <a:cs typeface="+mn-cs"/>
              </a:rPr>
              <a:t>Jillene Woodmansee</a:t>
            </a:r>
            <a:r>
              <a:rPr lang="en-US" sz="1200" kern="1200" dirty="0" smtClean="0">
                <a:solidFill>
                  <a:schemeClr val="tx1"/>
                </a:solidFill>
                <a:effectLst/>
                <a:latin typeface="+mn-lt"/>
                <a:ea typeface="+mn-ea"/>
                <a:cs typeface="+mn-cs"/>
              </a:rPr>
              <a:t> at 860.429.3341 during business hours.</a:t>
            </a:r>
          </a:p>
          <a:p>
            <a:endParaRPr lang="en-US" dirty="0"/>
          </a:p>
        </p:txBody>
      </p:sp>
      <p:sp>
        <p:nvSpPr>
          <p:cNvPr id="4" name="Slide Number Placeholder 3"/>
          <p:cNvSpPr>
            <a:spLocks noGrp="1"/>
          </p:cNvSpPr>
          <p:nvPr>
            <p:ph type="sldNum" sz="quarter" idx="10"/>
          </p:nvPr>
        </p:nvSpPr>
        <p:spPr/>
        <p:txBody>
          <a:bodyPr/>
          <a:lstStyle/>
          <a:p>
            <a:fld id="{FC8BD8E7-1312-41F3-99C4-6DA5AF891969}" type="slidenum">
              <a:rPr lang="en-US" smtClean="0"/>
              <a:t>13</a:t>
            </a:fld>
            <a:endParaRPr lang="en-US" dirty="0"/>
          </a:p>
        </p:txBody>
      </p:sp>
    </p:spTree>
    <p:extLst>
      <p:ext uri="{BB962C8B-B14F-4D97-AF65-F5344CB8AC3E}">
        <p14:creationId xmlns:p14="http://schemas.microsoft.com/office/powerpoint/2010/main" val="10301446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Now it’s your turn to comment on any of the items that I spoke about, and especially the proposed activities/application.  If there are no other comments, I thank you for your participation.  Citizen participation is always welcome and you can contact </a:t>
            </a:r>
            <a:r>
              <a:rPr lang="en-US" sz="1200" kern="1200" baseline="0" dirty="0" smtClean="0">
                <a:solidFill>
                  <a:schemeClr val="tx1"/>
                </a:solidFill>
                <a:effectLst/>
                <a:latin typeface="+mn-lt"/>
                <a:ea typeface="+mn-ea"/>
                <a:cs typeface="+mn-cs"/>
              </a:rPr>
              <a:t>Jillene Woodmansee</a:t>
            </a:r>
            <a:r>
              <a:rPr lang="en-US" sz="1200" kern="1200" dirty="0" smtClean="0">
                <a:solidFill>
                  <a:schemeClr val="tx1"/>
                </a:solidFill>
                <a:effectLst/>
                <a:latin typeface="+mn-lt"/>
                <a:ea typeface="+mn-ea"/>
                <a:cs typeface="+mn-cs"/>
              </a:rPr>
              <a:t> at 860.429.3341 during business hours.</a:t>
            </a:r>
          </a:p>
          <a:p>
            <a:endParaRPr lang="en-US" dirty="0"/>
          </a:p>
        </p:txBody>
      </p:sp>
      <p:sp>
        <p:nvSpPr>
          <p:cNvPr id="4" name="Slide Number Placeholder 3"/>
          <p:cNvSpPr>
            <a:spLocks noGrp="1"/>
          </p:cNvSpPr>
          <p:nvPr>
            <p:ph type="sldNum" sz="quarter" idx="10"/>
          </p:nvPr>
        </p:nvSpPr>
        <p:spPr/>
        <p:txBody>
          <a:bodyPr/>
          <a:lstStyle/>
          <a:p>
            <a:fld id="{FC8BD8E7-1312-41F3-99C4-6DA5AF891969}" type="slidenum">
              <a:rPr lang="en-US" smtClean="0"/>
              <a:t>14</a:t>
            </a:fld>
            <a:endParaRPr lang="en-US" dirty="0"/>
          </a:p>
        </p:txBody>
      </p:sp>
    </p:spTree>
    <p:extLst>
      <p:ext uri="{BB962C8B-B14F-4D97-AF65-F5344CB8AC3E}">
        <p14:creationId xmlns:p14="http://schemas.microsoft.com/office/powerpoint/2010/main" val="18008073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8BD8E7-1312-41F3-99C4-6DA5AF891969}" type="slidenum">
              <a:rPr lang="en-US" smtClean="0"/>
              <a:t>2</a:t>
            </a:fld>
            <a:endParaRPr lang="en-US" dirty="0"/>
          </a:p>
        </p:txBody>
      </p:sp>
    </p:spTree>
    <p:extLst>
      <p:ext uri="{BB962C8B-B14F-4D97-AF65-F5344CB8AC3E}">
        <p14:creationId xmlns:p14="http://schemas.microsoft.com/office/powerpoint/2010/main" val="22057746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Small Cities Program has the primary goal of the program as the development of viable communities by the provision of decent housing and a suitable living environment and expanding economic opportunities, principally for persons of low- and moderate income.   The objectives of the program are (1)assisting low- and moderate-income families, (2) eliminating/preventing slums and blight in the community, and/or (3) alleviating existing conditions that pose a serious and immediate threat to the health and welfare of the community.  </a:t>
            </a:r>
          </a:p>
          <a:p>
            <a:endParaRPr lang="en-US" dirty="0"/>
          </a:p>
        </p:txBody>
      </p:sp>
      <p:sp>
        <p:nvSpPr>
          <p:cNvPr id="4" name="Slide Number Placeholder 3"/>
          <p:cNvSpPr>
            <a:spLocks noGrp="1"/>
          </p:cNvSpPr>
          <p:nvPr>
            <p:ph type="sldNum" sz="quarter" idx="10"/>
          </p:nvPr>
        </p:nvSpPr>
        <p:spPr/>
        <p:txBody>
          <a:bodyPr/>
          <a:lstStyle/>
          <a:p>
            <a:fld id="{FC8BD8E7-1312-41F3-99C4-6DA5AF891969}" type="slidenum">
              <a:rPr lang="en-US" smtClean="0"/>
              <a:t>3</a:t>
            </a:fld>
            <a:endParaRPr lang="en-US" dirty="0"/>
          </a:p>
        </p:txBody>
      </p:sp>
    </p:spTree>
    <p:extLst>
      <p:ext uri="{BB962C8B-B14F-4D97-AF65-F5344CB8AC3E}">
        <p14:creationId xmlns:p14="http://schemas.microsoft.com/office/powerpoint/2010/main" val="36757169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sz="1200" b="1" kern="1200" dirty="0" smtClean="0">
                <a:solidFill>
                  <a:schemeClr val="tx1"/>
                </a:solidFill>
                <a:effectLst/>
                <a:latin typeface="+mn-lt"/>
                <a:ea typeface="+mn-ea"/>
                <a:cs typeface="+mn-cs"/>
              </a:rPr>
              <a:t>Examples</a:t>
            </a:r>
            <a:r>
              <a:rPr lang="en-US" sz="1200" b="1" kern="1200" baseline="0" dirty="0" smtClean="0">
                <a:solidFill>
                  <a:schemeClr val="tx1"/>
                </a:solidFill>
                <a:effectLst/>
                <a:latin typeface="+mn-lt"/>
                <a:ea typeface="+mn-ea"/>
                <a:cs typeface="+mn-cs"/>
              </a:rPr>
              <a:t> of Eligible Rehabilitation Projects</a:t>
            </a:r>
            <a:endParaRPr lang="en-US" sz="1200" b="1"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Projects designed to make interim improvements to private properties to enable an individual patient to remain quarantined on a temporary basis; </a:t>
            </a:r>
          </a:p>
          <a:p>
            <a:pPr lvl="1"/>
            <a:r>
              <a:rPr lang="en-US" sz="1200" kern="1200" dirty="0" smtClean="0">
                <a:solidFill>
                  <a:schemeClr val="tx1"/>
                </a:solidFill>
                <a:effectLst/>
                <a:latin typeface="+mn-lt"/>
                <a:ea typeface="+mn-ea"/>
                <a:cs typeface="+mn-cs"/>
              </a:rPr>
              <a:t>Rehabilitation of a commercial or school building to establish an infectious disease treatment clinic (e.g. by replacing the HVAC system); and </a:t>
            </a:r>
          </a:p>
          <a:p>
            <a:pPr lvl="1"/>
            <a:r>
              <a:rPr lang="en-US" sz="1200" kern="1200" dirty="0" smtClean="0">
                <a:solidFill>
                  <a:schemeClr val="tx1"/>
                </a:solidFill>
                <a:effectLst/>
                <a:latin typeface="+mn-lt"/>
                <a:ea typeface="+mn-ea"/>
                <a:cs typeface="+mn-cs"/>
              </a:rPr>
              <a:t>Acquiring and rehabilitating a motel or hotel to expand capacity of hospitals to accommodate isolation of patients during recovery.</a:t>
            </a:r>
          </a:p>
          <a:p>
            <a:pPr lvl="1"/>
            <a:endParaRPr lang="en-US" sz="1200" kern="1200" dirty="0" smtClean="0">
              <a:solidFill>
                <a:schemeClr val="tx1"/>
              </a:solidFill>
              <a:effectLst/>
              <a:latin typeface="+mn-lt"/>
              <a:ea typeface="+mn-ea"/>
              <a:cs typeface="+mn-cs"/>
            </a:endParaRPr>
          </a:p>
          <a:p>
            <a:pPr marL="457200" marR="0" lvl="1" indent="0" algn="l" defTabSz="9144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Examples</a:t>
            </a:r>
            <a:r>
              <a:rPr lang="en-US" sz="1200" b="1" kern="1200" baseline="0" dirty="0" smtClean="0">
                <a:solidFill>
                  <a:schemeClr val="tx1"/>
                </a:solidFill>
                <a:effectLst/>
                <a:latin typeface="+mn-lt"/>
                <a:ea typeface="+mn-ea"/>
                <a:cs typeface="+mn-cs"/>
              </a:rPr>
              <a:t> of Rehab projects that are not eligible</a:t>
            </a:r>
          </a:p>
          <a:p>
            <a:pPr lvl="1"/>
            <a:r>
              <a:rPr lang="en-US" sz="1200" kern="1200" dirty="0" smtClean="0">
                <a:solidFill>
                  <a:schemeClr val="tx1"/>
                </a:solidFill>
                <a:effectLst/>
                <a:latin typeface="+mn-lt"/>
                <a:ea typeface="+mn-ea"/>
                <a:cs typeface="+mn-cs"/>
              </a:rPr>
              <a:t>Retrofits to general government buildings to provide general government services while maintaining social distancing; for example, drive-through windows for payments/permit applications. </a:t>
            </a:r>
            <a:br>
              <a:rPr lang="en-US" sz="1200" kern="1200" dirty="0" smtClean="0">
                <a:solidFill>
                  <a:schemeClr val="tx1"/>
                </a:solidFill>
                <a:effectLst/>
                <a:latin typeface="+mn-lt"/>
                <a:ea typeface="+mn-ea"/>
                <a:cs typeface="+mn-cs"/>
              </a:rPr>
            </a:br>
            <a:r>
              <a:rPr lang="en-US" sz="1200" kern="1200" dirty="0" smtClean="0">
                <a:solidFill>
                  <a:schemeClr val="tx1"/>
                </a:solidFill>
                <a:effectLst/>
                <a:latin typeface="+mn-lt"/>
                <a:ea typeface="+mn-ea"/>
                <a:cs typeface="+mn-cs"/>
              </a:rPr>
              <a:t>General housing rehabilitation activities that are funded through the Town’s revolving loan program.</a:t>
            </a:r>
          </a:p>
          <a:p>
            <a:pPr lvl="1"/>
            <a:endParaRPr lang="en-US" sz="1200" b="1" kern="1200" dirty="0" smtClean="0">
              <a:solidFill>
                <a:schemeClr val="tx1"/>
              </a:solidFill>
              <a:effectLst/>
              <a:latin typeface="+mn-lt"/>
              <a:ea typeface="+mn-ea"/>
              <a:cs typeface="+mn-cs"/>
            </a:endParaRPr>
          </a:p>
          <a:p>
            <a:pPr lvl="1"/>
            <a:r>
              <a:rPr lang="en-US" sz="1200" b="1" kern="1200" dirty="0" smtClean="0">
                <a:solidFill>
                  <a:schemeClr val="tx1"/>
                </a:solidFill>
                <a:effectLst/>
                <a:latin typeface="+mn-lt"/>
                <a:ea typeface="+mn-ea"/>
                <a:cs typeface="+mn-cs"/>
              </a:rPr>
              <a:t>Mansfield</a:t>
            </a:r>
            <a:r>
              <a:rPr lang="en-US" sz="1200" b="1" kern="1200" baseline="0" dirty="0" smtClean="0">
                <a:solidFill>
                  <a:schemeClr val="tx1"/>
                </a:solidFill>
                <a:effectLst/>
                <a:latin typeface="+mn-lt"/>
                <a:ea typeface="+mn-ea"/>
                <a:cs typeface="+mn-cs"/>
              </a:rPr>
              <a:t> Application was based on identified needs related to childcare costs, demand for food assistance programs, and increasing requests for rental assistance at the time of application.</a:t>
            </a:r>
            <a:endParaRPr lang="en-US" sz="1200" b="1" kern="1200" dirty="0" smtClean="0">
              <a:solidFill>
                <a:schemeClr val="tx1"/>
              </a:solidFill>
              <a:effectLst/>
              <a:latin typeface="+mn-lt"/>
              <a:ea typeface="+mn-ea"/>
              <a:cs typeface="+mn-cs"/>
            </a:endParaRPr>
          </a:p>
          <a:p>
            <a:pPr lvl="1"/>
            <a:endParaRPr lang="en-US" sz="1200" b="1" kern="1200" dirty="0" smtClean="0">
              <a:solidFill>
                <a:schemeClr val="tx1"/>
              </a:solidFill>
              <a:effectLst/>
              <a:latin typeface="+mn-lt"/>
              <a:ea typeface="+mn-ea"/>
              <a:cs typeface="+mn-cs"/>
            </a:endParaRPr>
          </a:p>
          <a:p>
            <a:pPr lvl="1"/>
            <a:endParaRPr lang="en-US" sz="1200" b="0" kern="1200" dirty="0" smtClean="0">
              <a:solidFill>
                <a:schemeClr val="tx1"/>
              </a:solidFill>
              <a:effectLst/>
              <a:latin typeface="+mn-lt"/>
              <a:ea typeface="+mn-ea"/>
              <a:cs typeface="+mn-cs"/>
            </a:endParaRPr>
          </a:p>
          <a:p>
            <a:pPr lvl="1"/>
            <a:endParaRPr lang="en-US" sz="1200" kern="1200" dirty="0" smtClean="0">
              <a:solidFill>
                <a:schemeClr val="tx1"/>
              </a:solidFill>
              <a:effectLst/>
              <a:latin typeface="+mn-lt"/>
              <a:ea typeface="+mn-ea"/>
              <a:cs typeface="+mn-cs"/>
            </a:endParaRPr>
          </a:p>
          <a:p>
            <a:pPr lvl="1"/>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C8BD8E7-1312-41F3-99C4-6DA5AF891969}" type="slidenum">
              <a:rPr lang="en-US" smtClean="0"/>
              <a:t>4</a:t>
            </a:fld>
            <a:endParaRPr lang="en-US" dirty="0"/>
          </a:p>
        </p:txBody>
      </p:sp>
    </p:spTree>
    <p:extLst>
      <p:ext uri="{BB962C8B-B14F-4D97-AF65-F5344CB8AC3E}">
        <p14:creationId xmlns:p14="http://schemas.microsoft.com/office/powerpoint/2010/main" val="6849638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8BD8E7-1312-41F3-99C4-6DA5AF891969}" type="slidenum">
              <a:rPr lang="en-US" smtClean="0"/>
              <a:t>6</a:t>
            </a:fld>
            <a:endParaRPr lang="en-US" dirty="0"/>
          </a:p>
        </p:txBody>
      </p:sp>
    </p:spTree>
    <p:extLst>
      <p:ext uri="{BB962C8B-B14F-4D97-AF65-F5344CB8AC3E}">
        <p14:creationId xmlns:p14="http://schemas.microsoft.com/office/powerpoint/2010/main" val="14301588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Current assistance provided by the CT Office of Early Childhood Education is only available to families at 50% of median income ($57,966</a:t>
            </a:r>
            <a:r>
              <a:rPr lang="en-US" baseline="0" dirty="0" smtClean="0"/>
              <a:t> for a family of four)</a:t>
            </a:r>
            <a:endParaRPr lang="en-US" dirty="0"/>
          </a:p>
        </p:txBody>
      </p:sp>
      <p:sp>
        <p:nvSpPr>
          <p:cNvPr id="4" name="Slide Number Placeholder 3"/>
          <p:cNvSpPr>
            <a:spLocks noGrp="1"/>
          </p:cNvSpPr>
          <p:nvPr>
            <p:ph type="sldNum" sz="quarter" idx="10"/>
          </p:nvPr>
        </p:nvSpPr>
        <p:spPr/>
        <p:txBody>
          <a:bodyPr/>
          <a:lstStyle/>
          <a:p>
            <a:fld id="{FC8BD8E7-1312-41F3-99C4-6DA5AF891969}" type="slidenum">
              <a:rPr lang="en-US" smtClean="0"/>
              <a:t>7</a:t>
            </a:fld>
            <a:endParaRPr lang="en-US" dirty="0"/>
          </a:p>
        </p:txBody>
      </p:sp>
    </p:spTree>
    <p:extLst>
      <p:ext uri="{BB962C8B-B14F-4D97-AF65-F5344CB8AC3E}">
        <p14:creationId xmlns:p14="http://schemas.microsoft.com/office/powerpoint/2010/main" val="33427363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8BD8E7-1312-41F3-99C4-6DA5AF891969}" type="slidenum">
              <a:rPr lang="en-US" smtClean="0"/>
              <a:t>8</a:t>
            </a:fld>
            <a:endParaRPr lang="en-US" dirty="0"/>
          </a:p>
        </p:txBody>
      </p:sp>
    </p:spTree>
    <p:extLst>
      <p:ext uri="{BB962C8B-B14F-4D97-AF65-F5344CB8AC3E}">
        <p14:creationId xmlns:p14="http://schemas.microsoft.com/office/powerpoint/2010/main" val="36884937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8BD8E7-1312-41F3-99C4-6DA5AF891969}" type="slidenum">
              <a:rPr lang="en-US" smtClean="0"/>
              <a:t>9</a:t>
            </a:fld>
            <a:endParaRPr lang="en-US" dirty="0"/>
          </a:p>
        </p:txBody>
      </p:sp>
    </p:spTree>
    <p:extLst>
      <p:ext uri="{BB962C8B-B14F-4D97-AF65-F5344CB8AC3E}">
        <p14:creationId xmlns:p14="http://schemas.microsoft.com/office/powerpoint/2010/main" val="39263018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8BD8E7-1312-41F3-99C4-6DA5AF891969}" type="slidenum">
              <a:rPr lang="en-US" smtClean="0"/>
              <a:t>10</a:t>
            </a:fld>
            <a:endParaRPr lang="en-US" dirty="0"/>
          </a:p>
        </p:txBody>
      </p:sp>
    </p:spTree>
    <p:extLst>
      <p:ext uri="{BB962C8B-B14F-4D97-AF65-F5344CB8AC3E}">
        <p14:creationId xmlns:p14="http://schemas.microsoft.com/office/powerpoint/2010/main" val="9815819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lumMod val="75000"/>
          </a:schemeClr>
        </a:solidFill>
        <a:effectLst/>
      </p:bgPr>
    </p:bg>
    <p:spTree>
      <p:nvGrpSpPr>
        <p:cNvPr id="1" name=""/>
        <p:cNvGrpSpPr/>
        <p:nvPr/>
      </p:nvGrpSpPr>
      <p:grpSpPr>
        <a:xfrm>
          <a:off x="0" y="0"/>
          <a:ext cx="0" cy="0"/>
          <a:chOff x="0" y="0"/>
          <a:chExt cx="0" cy="0"/>
        </a:xfrm>
      </p:grpSpPr>
      <p:sp>
        <p:nvSpPr>
          <p:cNvPr id="7" name="Rectangle 6"/>
          <p:cNvSpPr/>
          <p:nvPr userDrawn="1"/>
        </p:nvSpPr>
        <p:spPr>
          <a:xfrm>
            <a:off x="304800" y="304800"/>
            <a:ext cx="11582400" cy="6248400"/>
          </a:xfrm>
          <a:prstGeom prst="rect">
            <a:avLst/>
          </a:prstGeom>
          <a:noFill/>
          <a:ln w="508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838200" y="1548245"/>
            <a:ext cx="10515600" cy="2240280"/>
          </a:xfrm>
        </p:spPr>
        <p:txBody>
          <a:bodyPr anchor="b">
            <a:normAutofit/>
          </a:bodyPr>
          <a:lstStyle>
            <a:lvl1pPr algn="ctr">
              <a:defRPr sz="4400">
                <a:solidFill>
                  <a:schemeClr val="bg1"/>
                </a:solidFill>
              </a:defRPr>
            </a:lvl1pPr>
          </a:lstStyle>
          <a:p>
            <a:r>
              <a:rPr lang="en-US" smtClean="0"/>
              <a:t>Click to edit Master title style</a:t>
            </a:r>
            <a:endParaRPr lang="en-US"/>
          </a:p>
        </p:txBody>
      </p:sp>
      <p:sp>
        <p:nvSpPr>
          <p:cNvPr id="3" name="Subtitle 2"/>
          <p:cNvSpPr>
            <a:spLocks noGrp="1"/>
          </p:cNvSpPr>
          <p:nvPr>
            <p:ph type="subTitle" idx="1"/>
          </p:nvPr>
        </p:nvSpPr>
        <p:spPr>
          <a:xfrm>
            <a:off x="838200" y="3854659"/>
            <a:ext cx="10515600" cy="1143000"/>
          </a:xfrm>
        </p:spPr>
        <p:txBody>
          <a:bodyPr>
            <a:normAutofit/>
          </a:bodyPr>
          <a:lstStyle>
            <a:lvl1pPr marL="0" indent="0" algn="ctr">
              <a:buNone/>
              <a:defRPr sz="2000" cap="all" spc="5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cxnSp>
        <p:nvCxnSpPr>
          <p:cNvPr id="5" name="Straight Connector 4"/>
          <p:cNvCxnSpPr/>
          <p:nvPr userDrawn="1"/>
        </p:nvCxnSpPr>
        <p:spPr>
          <a:xfrm>
            <a:off x="838200" y="3818187"/>
            <a:ext cx="10515600" cy="0"/>
          </a:xfrm>
          <a:prstGeom prst="line">
            <a:avLst/>
          </a:prstGeom>
          <a:ln w="60325">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9886275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46817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51812" y="1672934"/>
            <a:ext cx="3506788" cy="2880360"/>
          </a:xfrm>
        </p:spPr>
        <p:txBody>
          <a:bodyPr anchor="b">
            <a:normAutofit/>
          </a:bodyPr>
          <a:lstStyle>
            <a:lvl1pPr>
              <a:defRPr sz="3000"/>
            </a:lvl1pPr>
          </a:lstStyle>
          <a:p>
            <a:r>
              <a:rPr lang="en-US" smtClean="0"/>
              <a:t>Click to edit Master title style</a:t>
            </a:r>
            <a:endParaRPr lang="en-US" dirty="0"/>
          </a:p>
        </p:txBody>
      </p:sp>
      <p:sp>
        <p:nvSpPr>
          <p:cNvPr id="3" name="Content Placeholder 2"/>
          <p:cNvSpPr>
            <a:spLocks noGrp="1"/>
          </p:cNvSpPr>
          <p:nvPr>
            <p:ph idx="1"/>
          </p:nvPr>
        </p:nvSpPr>
        <p:spPr>
          <a:xfrm>
            <a:off x="530352" y="457200"/>
            <a:ext cx="7242111" cy="57150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8151812" y="4590288"/>
            <a:ext cx="3514564" cy="1581912"/>
          </a:xfrm>
        </p:spPr>
        <p:txBody>
          <a:bodyPr/>
          <a:lstStyle>
            <a:lvl1pPr marL="0" indent="0">
              <a:spcBef>
                <a:spcPts val="8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37CC0096-1860-4642-9CD2-0079EA5E7CD1}" type="datetimeFigureOut">
              <a:rPr lang="en-US" smtClean="0"/>
              <a:t>3/3/2022</a:t>
            </a:fld>
            <a:endParaRPr lang="en-US" dirty="0"/>
          </a:p>
        </p:txBody>
      </p:sp>
      <p:sp>
        <p:nvSpPr>
          <p:cNvPr id="7" name="Slide Number Placeholder 6"/>
          <p:cNvSpPr>
            <a:spLocks noGrp="1"/>
          </p:cNvSpPr>
          <p:nvPr>
            <p:ph type="sldNum" sz="quarter" idx="12"/>
          </p:nvPr>
        </p:nvSpPr>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1667374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spTree>
      <p:nvGrpSpPr>
        <p:cNvPr id="1" name=""/>
        <p:cNvGrpSpPr/>
        <p:nvPr/>
      </p:nvGrpSpPr>
      <p:grpSpPr>
        <a:xfrm>
          <a:off x="0" y="0"/>
          <a:ext cx="0" cy="0"/>
          <a:chOff x="0" y="0"/>
          <a:chExt cx="0" cy="0"/>
        </a:xfrm>
      </p:grpSpPr>
      <p:sp>
        <p:nvSpPr>
          <p:cNvPr id="8" name="Rectangle 7"/>
          <p:cNvSpPr/>
          <p:nvPr userDrawn="1"/>
        </p:nvSpPr>
        <p:spPr>
          <a:xfrm>
            <a:off x="8153400" y="0"/>
            <a:ext cx="4038600"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8532813" y="1683327"/>
            <a:ext cx="3125787" cy="2877260"/>
          </a:xfrm>
        </p:spPr>
        <p:txBody>
          <a:bodyPr anchor="b">
            <a:normAutofit/>
          </a:bodyPr>
          <a:lstStyle>
            <a:lvl1pPr>
              <a:defRPr sz="3000">
                <a:solidFill>
                  <a:schemeClr val="bg1"/>
                </a:solidFill>
              </a:defRPr>
            </a:lvl1pPr>
          </a:lstStyle>
          <a:p>
            <a:r>
              <a:rPr lang="en-US" smtClean="0"/>
              <a:t>Click to edit Master title style</a:t>
            </a:r>
            <a:endParaRPr lang="en-US"/>
          </a:p>
        </p:txBody>
      </p:sp>
      <p:sp>
        <p:nvSpPr>
          <p:cNvPr id="6" name="Picture Placeholder 2" descr="An empty placeholder to add an image. Click on the placeholder and select the image that you wish to add"/>
          <p:cNvSpPr>
            <a:spLocks noGrp="1"/>
          </p:cNvSpPr>
          <p:nvPr>
            <p:ph type="pic" idx="1"/>
          </p:nvPr>
        </p:nvSpPr>
        <p:spPr>
          <a:xfrm>
            <a:off x="0" y="0"/>
            <a:ext cx="8101584" cy="6857999"/>
          </a:xfrm>
        </p:spPr>
        <p:txBody>
          <a:bodyPr tIns="45720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hasCustomPrompt="1"/>
          </p:nvPr>
        </p:nvSpPr>
        <p:spPr>
          <a:xfrm>
            <a:off x="8532813" y="4591761"/>
            <a:ext cx="3125787" cy="1580440"/>
          </a:xfrm>
        </p:spPr>
        <p:txBody>
          <a:bodyPr>
            <a:normAutofit/>
          </a:bodyPr>
          <a:lstStyle>
            <a:lvl1pPr marL="0" indent="0">
              <a:spcBef>
                <a:spcPts val="800"/>
              </a:spcBef>
              <a:buNone/>
              <a:defRPr sz="1800" b="1">
                <a:solidFill>
                  <a:schemeClr val="accent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smtClean="0"/>
              <a:t>EDIT MASTER TEXT STYLES</a:t>
            </a:r>
          </a:p>
        </p:txBody>
      </p:sp>
    </p:spTree>
    <p:extLst>
      <p:ext uri="{BB962C8B-B14F-4D97-AF65-F5344CB8AC3E}">
        <p14:creationId xmlns:p14="http://schemas.microsoft.com/office/powerpoint/2010/main" val="29772497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ide Text Box with Images">
    <p:spTree>
      <p:nvGrpSpPr>
        <p:cNvPr id="1" name=""/>
        <p:cNvGrpSpPr/>
        <p:nvPr/>
      </p:nvGrpSpPr>
      <p:grpSpPr>
        <a:xfrm>
          <a:off x="0" y="0"/>
          <a:ext cx="0" cy="0"/>
          <a:chOff x="0" y="0"/>
          <a:chExt cx="0" cy="0"/>
        </a:xfrm>
      </p:grpSpPr>
      <p:sp>
        <p:nvSpPr>
          <p:cNvPr id="8" name="Rectangle 7"/>
          <p:cNvSpPr/>
          <p:nvPr userDrawn="1"/>
        </p:nvSpPr>
        <p:spPr>
          <a:xfrm>
            <a:off x="8153400" y="0"/>
            <a:ext cx="4038600"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8532813" y="175540"/>
            <a:ext cx="3125787" cy="1390613"/>
          </a:xfrm>
        </p:spPr>
        <p:txBody>
          <a:bodyPr anchor="b">
            <a:normAutofit/>
          </a:bodyPr>
          <a:lstStyle>
            <a:lvl1pPr>
              <a:defRPr sz="3000">
                <a:solidFill>
                  <a:schemeClr val="bg1"/>
                </a:solidFill>
              </a:defRPr>
            </a:lvl1pPr>
          </a:lstStyle>
          <a:p>
            <a:r>
              <a:rPr lang="en-US" dirty="0" smtClean="0"/>
              <a:t>Click to edit Master title style</a:t>
            </a:r>
            <a:endParaRPr lang="en-US" dirty="0"/>
          </a:p>
        </p:txBody>
      </p:sp>
      <p:sp>
        <p:nvSpPr>
          <p:cNvPr id="6" name="Picture Placeholder 2" descr="An empty placeholder to add an image. Click on the placeholder and select the image that you wish to add"/>
          <p:cNvSpPr>
            <a:spLocks noGrp="1"/>
          </p:cNvSpPr>
          <p:nvPr>
            <p:ph type="pic" idx="1"/>
          </p:nvPr>
        </p:nvSpPr>
        <p:spPr>
          <a:xfrm>
            <a:off x="243191" y="-4643"/>
            <a:ext cx="3735421" cy="3317132"/>
          </a:xfrm>
        </p:spPr>
        <p:txBody>
          <a:bodyPr tIns="45720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hasCustomPrompt="1"/>
          </p:nvPr>
        </p:nvSpPr>
        <p:spPr>
          <a:xfrm>
            <a:off x="8532813" y="1741693"/>
            <a:ext cx="3125787" cy="670767"/>
          </a:xfrm>
        </p:spPr>
        <p:txBody>
          <a:bodyPr>
            <a:normAutofit/>
          </a:bodyPr>
          <a:lstStyle>
            <a:lvl1pPr marL="0" indent="0">
              <a:spcBef>
                <a:spcPts val="800"/>
              </a:spcBef>
              <a:buNone/>
              <a:defRPr sz="1800" b="1">
                <a:solidFill>
                  <a:schemeClr val="accent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smtClean="0"/>
              <a:t>EDIT MASTER TEXT STYLES</a:t>
            </a:r>
          </a:p>
        </p:txBody>
      </p:sp>
      <p:sp>
        <p:nvSpPr>
          <p:cNvPr id="7" name="Content Placeholder 2"/>
          <p:cNvSpPr>
            <a:spLocks noGrp="1"/>
          </p:cNvSpPr>
          <p:nvPr>
            <p:ph idx="10"/>
          </p:nvPr>
        </p:nvSpPr>
        <p:spPr>
          <a:xfrm>
            <a:off x="8532813" y="2588000"/>
            <a:ext cx="3125787" cy="4094902"/>
          </a:xfrm>
        </p:spPr>
        <p:txBody>
          <a:bodyPr/>
          <a:lstStyle>
            <a:lvl1pPr>
              <a:defRPr sz="2000">
                <a:solidFill>
                  <a:schemeClr val="bg1"/>
                </a:solidFill>
                <a:latin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Picture Placeholder 2" descr="An empty placeholder to add an image. Click on the placeholder and select the image that you wish to add"/>
          <p:cNvSpPr>
            <a:spLocks noGrp="1"/>
          </p:cNvSpPr>
          <p:nvPr>
            <p:ph type="pic" idx="11"/>
          </p:nvPr>
        </p:nvSpPr>
        <p:spPr>
          <a:xfrm>
            <a:off x="4193466" y="0"/>
            <a:ext cx="3735421" cy="3317132"/>
          </a:xfrm>
        </p:spPr>
        <p:txBody>
          <a:bodyPr tIns="45720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10" name="Picture Placeholder 2" descr="An empty placeholder to add an image. Click on the placeholder and select the image that you wish to add"/>
          <p:cNvSpPr>
            <a:spLocks noGrp="1"/>
          </p:cNvSpPr>
          <p:nvPr>
            <p:ph type="pic" idx="12"/>
          </p:nvPr>
        </p:nvSpPr>
        <p:spPr>
          <a:xfrm>
            <a:off x="4193465" y="3540868"/>
            <a:ext cx="3735421" cy="3317132"/>
          </a:xfrm>
        </p:spPr>
        <p:txBody>
          <a:bodyPr tIns="45720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11" name="Picture Placeholder 2" descr="An empty placeholder to add an image. Click on the placeholder and select the image that you wish to add"/>
          <p:cNvSpPr>
            <a:spLocks noGrp="1"/>
          </p:cNvSpPr>
          <p:nvPr>
            <p:ph type="pic" idx="13"/>
          </p:nvPr>
        </p:nvSpPr>
        <p:spPr>
          <a:xfrm>
            <a:off x="238361" y="3536224"/>
            <a:ext cx="3735421" cy="3317132"/>
          </a:xfrm>
        </p:spPr>
        <p:txBody>
          <a:bodyPr tIns="45720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735593" y="6399165"/>
            <a:ext cx="379413" cy="381014"/>
          </a:xfrm>
          <a:prstGeom prst="ellipse">
            <a:avLst/>
          </a:prstGeom>
        </p:spPr>
      </p:pic>
    </p:spTree>
    <p:extLst>
      <p:ext uri="{BB962C8B-B14F-4D97-AF65-F5344CB8AC3E}">
        <p14:creationId xmlns:p14="http://schemas.microsoft.com/office/powerpoint/2010/main" val="18347280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lvl1pPr>
              <a:defRPr/>
            </a:lvl1pPr>
            <a:lvl5pPr>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7CC0096-1860-4642-9CD2-0079EA5E7CD1}" type="datetimeFigureOut">
              <a:rPr lang="en-US" smtClean="0"/>
              <a:t>3/3/2022</a:t>
            </a:fld>
            <a:endParaRPr lang="en-US" dirty="0"/>
          </a:p>
        </p:txBody>
      </p:sp>
      <p:sp>
        <p:nvSpPr>
          <p:cNvPr id="6" name="Slide Number Placeholder 5"/>
          <p:cNvSpPr>
            <a:spLocks noGrp="1"/>
          </p:cNvSpPr>
          <p:nvPr>
            <p:ph type="sldNum" sz="quarter" idx="12"/>
          </p:nvPr>
        </p:nvSpPr>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24771542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457200"/>
            <a:ext cx="1943100" cy="57197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0" y="457200"/>
            <a:ext cx="7048500" cy="5719762"/>
          </a:xfrm>
        </p:spPr>
        <p:txBody>
          <a:bodyPr vert="eaVert"/>
          <a:lstStyle>
            <a:lvl1pPr>
              <a:defRPr/>
            </a:lvl1pPr>
            <a:lvl5pPr>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7CC0096-1860-4642-9CD2-0079EA5E7CD1}" type="datetimeFigureOut">
              <a:rPr lang="en-US" smtClean="0"/>
              <a:t>3/3/2022</a:t>
            </a:fld>
            <a:endParaRPr lang="en-US" dirty="0"/>
          </a:p>
        </p:txBody>
      </p:sp>
      <p:sp>
        <p:nvSpPr>
          <p:cNvPr id="6" name="Slide Number Placeholder 5"/>
          <p:cNvSpPr>
            <a:spLocks noGrp="1"/>
          </p:cNvSpPr>
          <p:nvPr>
            <p:ph type="sldNum" sz="quarter" idx="12"/>
          </p:nvPr>
        </p:nvSpPr>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2524635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with Pictures">
    <p:bg>
      <p:bgRef idx="1001">
        <a:schemeClr val="bg1"/>
      </p:bgRef>
    </p:bg>
    <p:spTree>
      <p:nvGrpSpPr>
        <p:cNvPr id="1" name=""/>
        <p:cNvGrpSpPr/>
        <p:nvPr/>
      </p:nvGrpSpPr>
      <p:grpSpPr>
        <a:xfrm>
          <a:off x="0" y="0"/>
          <a:ext cx="0" cy="0"/>
          <a:chOff x="0" y="0"/>
          <a:chExt cx="0" cy="0"/>
        </a:xfrm>
      </p:grpSpPr>
      <p:sp>
        <p:nvSpPr>
          <p:cNvPr id="8" name="Rectangle 7"/>
          <p:cNvSpPr/>
          <p:nvPr userDrawn="1"/>
        </p:nvSpPr>
        <p:spPr>
          <a:xfrm>
            <a:off x="0" y="4800600"/>
            <a:ext cx="12192000" cy="20574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533400" y="5084483"/>
            <a:ext cx="11125200" cy="914400"/>
          </a:xfrm>
        </p:spPr>
        <p:txBody>
          <a:bodyPr anchor="b">
            <a:normAutofit/>
          </a:bodyPr>
          <a:lstStyle>
            <a:lvl1pPr algn="r">
              <a:defRPr sz="4400" spc="-50" baseline="0">
                <a:solidFill>
                  <a:schemeClr val="bg1"/>
                </a:solidFill>
              </a:defRPr>
            </a:lvl1pPr>
          </a:lstStyle>
          <a:p>
            <a:r>
              <a:rPr lang="en-US" smtClean="0"/>
              <a:t>Click to edit Master title style</a:t>
            </a:r>
            <a:endParaRPr lang="en-US" dirty="0"/>
          </a:p>
        </p:txBody>
      </p:sp>
      <p:sp>
        <p:nvSpPr>
          <p:cNvPr id="9" name="Picture Placeholder 2" descr="An empty placeholder to add an image. Click on the placeholder and select the image that you wish to add"/>
          <p:cNvSpPr>
            <a:spLocks noGrp="1"/>
          </p:cNvSpPr>
          <p:nvPr>
            <p:ph type="pic" idx="10"/>
          </p:nvPr>
        </p:nvSpPr>
        <p:spPr>
          <a:xfrm>
            <a:off x="1" y="1"/>
            <a:ext cx="4023360" cy="4745736"/>
          </a:xfrm>
        </p:spPr>
        <p:txBody>
          <a:bodyPr tIns="45720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13" name="Picture Placeholder 2" descr="An empty placeholder to add an image. Click on the placeholder and select the image that you wish to add"/>
          <p:cNvSpPr>
            <a:spLocks noGrp="1"/>
          </p:cNvSpPr>
          <p:nvPr>
            <p:ph type="pic" idx="11"/>
          </p:nvPr>
        </p:nvSpPr>
        <p:spPr>
          <a:xfrm>
            <a:off x="4084320" y="1"/>
            <a:ext cx="4023360" cy="4745736"/>
          </a:xfrm>
        </p:spPr>
        <p:txBody>
          <a:bodyPr tIns="45720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14" name="Picture Placeholder 2" descr="An empty placeholder to add an image. Click on the placeholder and select the image that you wish to add"/>
          <p:cNvSpPr>
            <a:spLocks noGrp="1"/>
          </p:cNvSpPr>
          <p:nvPr>
            <p:ph type="pic" idx="12"/>
          </p:nvPr>
        </p:nvSpPr>
        <p:spPr>
          <a:xfrm>
            <a:off x="8168640" y="1"/>
            <a:ext cx="4023360" cy="4745736"/>
          </a:xfrm>
        </p:spPr>
        <p:txBody>
          <a:bodyPr tIns="45720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3" name="Subtitle 2"/>
          <p:cNvSpPr>
            <a:spLocks noGrp="1"/>
          </p:cNvSpPr>
          <p:nvPr>
            <p:ph type="subTitle" idx="1" hasCustomPrompt="1"/>
          </p:nvPr>
        </p:nvSpPr>
        <p:spPr>
          <a:xfrm>
            <a:off x="533400" y="6043123"/>
            <a:ext cx="11125200" cy="571500"/>
          </a:xfrm>
        </p:spPr>
        <p:txBody>
          <a:bodyPr>
            <a:normAutofit/>
          </a:bodyPr>
          <a:lstStyle>
            <a:lvl1pPr marL="0" indent="0" algn="r">
              <a:spcBef>
                <a:spcPts val="0"/>
              </a:spcBef>
              <a:buNone/>
              <a:defRPr sz="2000" cap="none" spc="5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cxnSp>
        <p:nvCxnSpPr>
          <p:cNvPr id="5" name="Straight Connector 4"/>
          <p:cNvCxnSpPr/>
          <p:nvPr userDrawn="1"/>
        </p:nvCxnSpPr>
        <p:spPr>
          <a:xfrm>
            <a:off x="3526971" y="6005100"/>
            <a:ext cx="8131629" cy="0"/>
          </a:xfrm>
          <a:prstGeom prst="line">
            <a:avLst/>
          </a:prstGeom>
          <a:ln w="60325">
            <a:solidFill>
              <a:schemeClr val="accent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51655" y="5202727"/>
            <a:ext cx="2720052" cy="1253146"/>
          </a:xfrm>
          <a:prstGeom prst="rect">
            <a:avLst/>
          </a:prstGeom>
        </p:spPr>
      </p:pic>
    </p:spTree>
    <p:extLst>
      <p:ext uri="{BB962C8B-B14F-4D97-AF65-F5344CB8AC3E}">
        <p14:creationId xmlns:p14="http://schemas.microsoft.com/office/powerpoint/2010/main" val="146374543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Content Placeholder 2"/>
          <p:cNvSpPr>
            <a:spLocks noGrp="1"/>
          </p:cNvSpPr>
          <p:nvPr>
            <p:ph idx="1"/>
          </p:nvPr>
        </p:nvSpPr>
        <p:spPr>
          <a:xfrm>
            <a:off x="1523999" y="1733161"/>
            <a:ext cx="9144000" cy="4457700"/>
          </a:xfrm>
        </p:spPr>
        <p:txBody>
          <a:bodyPr/>
          <a:lstStyle>
            <a:lvl1pPr>
              <a:defRPr sz="2000">
                <a:solidFill>
                  <a:schemeClr val="accent3"/>
                </a:solidFill>
                <a:latin typeface="+mj-lt"/>
              </a:defRPr>
            </a:lvl1pPr>
            <a:lvl5pPr>
              <a:defRPr/>
            </a:lvl5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7CC0096-1860-4642-9CD2-0079EA5E7CD1}" type="datetimeFigureOut">
              <a:rPr lang="en-US" smtClean="0"/>
              <a:t>3/3/2022</a:t>
            </a:fld>
            <a:endParaRPr lang="en-US" dirty="0"/>
          </a:p>
        </p:txBody>
      </p:sp>
      <p:sp>
        <p:nvSpPr>
          <p:cNvPr id="6" name="Slide Number Placeholder 5"/>
          <p:cNvSpPr>
            <a:spLocks noGrp="1"/>
          </p:cNvSpPr>
          <p:nvPr>
            <p:ph type="sldNum" sz="quarter" idx="12"/>
          </p:nvPr>
        </p:nvSpPr>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31124441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mmittee Members">
    <p:bg>
      <p:bgPr>
        <a:solidFill>
          <a:schemeClr val="accent1">
            <a:lumMod val="75000"/>
          </a:schemeClr>
        </a:solidFill>
        <a:effectLst/>
      </p:bgPr>
    </p:bg>
    <p:spTree>
      <p:nvGrpSpPr>
        <p:cNvPr id="1" name=""/>
        <p:cNvGrpSpPr/>
        <p:nvPr/>
      </p:nvGrpSpPr>
      <p:grpSpPr>
        <a:xfrm>
          <a:off x="0" y="0"/>
          <a:ext cx="0" cy="0"/>
          <a:chOff x="0" y="0"/>
          <a:chExt cx="0" cy="0"/>
        </a:xfrm>
      </p:grpSpPr>
      <p:sp>
        <p:nvSpPr>
          <p:cNvPr id="7" name="Rectangle 6"/>
          <p:cNvSpPr/>
          <p:nvPr userDrawn="1"/>
        </p:nvSpPr>
        <p:spPr>
          <a:xfrm>
            <a:off x="304800" y="304800"/>
            <a:ext cx="11582400" cy="6248400"/>
          </a:xfrm>
          <a:prstGeom prst="rect">
            <a:avLst/>
          </a:prstGeom>
          <a:noFill/>
          <a:ln w="508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831850" y="3026290"/>
            <a:ext cx="10515600" cy="2743200"/>
          </a:xfrm>
        </p:spPr>
        <p:txBody>
          <a:bodyPr anchor="b">
            <a:normAutofit/>
          </a:bodyPr>
          <a:lstStyle>
            <a:lvl1pPr algn="r">
              <a:defRPr sz="4400" spc="-50" baseline="0">
                <a:solidFill>
                  <a:schemeClr val="bg1"/>
                </a:solidFill>
              </a:defRPr>
            </a:lvl1pPr>
          </a:lstStyle>
          <a:p>
            <a:r>
              <a:rPr lang="en-US" dirty="0" smtClean="0"/>
              <a:t>Click to edit Master title style</a:t>
            </a:r>
            <a:endParaRPr lang="en-US" dirty="0"/>
          </a:p>
        </p:txBody>
      </p:sp>
      <p:sp>
        <p:nvSpPr>
          <p:cNvPr id="5" name="Text Placeholder 4"/>
          <p:cNvSpPr>
            <a:spLocks noGrp="1"/>
          </p:cNvSpPr>
          <p:nvPr>
            <p:ph type="body" sz="quarter" idx="10"/>
          </p:nvPr>
        </p:nvSpPr>
        <p:spPr>
          <a:xfrm>
            <a:off x="835025" y="5800663"/>
            <a:ext cx="10515600" cy="914400"/>
          </a:xfrm>
        </p:spPr>
        <p:txBody>
          <a:bodyPr>
            <a:normAutofit/>
          </a:bodyPr>
          <a:lstStyle>
            <a:lvl1pPr marL="0" indent="0" algn="r">
              <a:spcBef>
                <a:spcPts val="0"/>
              </a:spcBef>
              <a:buFontTx/>
              <a:buNone/>
              <a:defRPr sz="2000" cap="all" spc="50" baseline="0">
                <a:solidFill>
                  <a:schemeClr val="bg1"/>
                </a:solidFill>
              </a:defRPr>
            </a:lvl1pPr>
            <a:lvl2pPr marL="365760" indent="0" algn="ctr">
              <a:buNone/>
              <a:defRPr sz="2000" cap="all" spc="50" baseline="0">
                <a:solidFill>
                  <a:schemeClr val="bg1"/>
                </a:solidFill>
              </a:defRPr>
            </a:lvl2pPr>
            <a:lvl3pPr algn="ctr">
              <a:defRPr sz="2000" cap="all" spc="50" baseline="0">
                <a:solidFill>
                  <a:schemeClr val="bg1"/>
                </a:solidFill>
              </a:defRPr>
            </a:lvl3pPr>
            <a:lvl4pPr algn="ctr">
              <a:defRPr sz="2000" cap="all" spc="50" baseline="0">
                <a:solidFill>
                  <a:schemeClr val="bg1"/>
                </a:solidFill>
              </a:defRPr>
            </a:lvl4pPr>
            <a:lvl5pPr algn="ctr">
              <a:defRPr sz="2000" cap="all" spc="50" baseline="0">
                <a:solidFill>
                  <a:schemeClr val="bg1"/>
                </a:solidFill>
              </a:defRPr>
            </a:lvl5pPr>
          </a:lstStyle>
          <a:p>
            <a:pPr lvl="0"/>
            <a:r>
              <a:rPr lang="en-US" dirty="0" smtClean="0"/>
              <a:t>Edit Master text styles</a:t>
            </a:r>
          </a:p>
        </p:txBody>
      </p:sp>
      <p:cxnSp>
        <p:nvCxnSpPr>
          <p:cNvPr id="6" name="Straight Connector 5"/>
          <p:cNvCxnSpPr/>
          <p:nvPr userDrawn="1"/>
        </p:nvCxnSpPr>
        <p:spPr>
          <a:xfrm>
            <a:off x="2155371" y="5787518"/>
            <a:ext cx="9192079" cy="0"/>
          </a:xfrm>
          <a:prstGeom prst="line">
            <a:avLst/>
          </a:prstGeom>
          <a:ln w="60325">
            <a:solidFill>
              <a:schemeClr val="accent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05068" y="5189983"/>
            <a:ext cx="1136841" cy="1141638"/>
          </a:xfrm>
          <a:prstGeom prst="ellipse">
            <a:avLst/>
          </a:prstGeom>
        </p:spPr>
      </p:pic>
      <p:sp>
        <p:nvSpPr>
          <p:cNvPr id="4" name="Picture Placeholder 3"/>
          <p:cNvSpPr>
            <a:spLocks noGrp="1"/>
          </p:cNvSpPr>
          <p:nvPr>
            <p:ph type="pic" sz="quarter" idx="11"/>
          </p:nvPr>
        </p:nvSpPr>
        <p:spPr>
          <a:xfrm>
            <a:off x="3105826" y="398270"/>
            <a:ext cx="1036638" cy="1030288"/>
          </a:xfrm>
          <a:prstGeom prst="ellipse">
            <a:avLst/>
          </a:prstGeom>
          <a:ln>
            <a:solidFill>
              <a:schemeClr val="accent2"/>
            </a:solidFill>
          </a:ln>
        </p:spPr>
        <p:txBody>
          <a:bodyPr>
            <a:normAutofit/>
          </a:bodyPr>
          <a:lstStyle>
            <a:lvl1pPr>
              <a:defRPr sz="900">
                <a:latin typeface="+mn-lt"/>
              </a:defRPr>
            </a:lvl1pPr>
          </a:lstStyle>
          <a:p>
            <a:endParaRPr lang="en-US" dirty="0"/>
          </a:p>
        </p:txBody>
      </p:sp>
      <p:sp>
        <p:nvSpPr>
          <p:cNvPr id="9" name="Picture Placeholder 3"/>
          <p:cNvSpPr>
            <a:spLocks noGrp="1"/>
          </p:cNvSpPr>
          <p:nvPr>
            <p:ph type="pic" sz="quarter" idx="12"/>
          </p:nvPr>
        </p:nvSpPr>
        <p:spPr>
          <a:xfrm>
            <a:off x="7911544" y="401317"/>
            <a:ext cx="1036638" cy="1030288"/>
          </a:xfrm>
          <a:prstGeom prst="ellipse">
            <a:avLst/>
          </a:prstGeom>
          <a:ln>
            <a:solidFill>
              <a:schemeClr val="accent2"/>
            </a:solidFill>
          </a:ln>
        </p:spPr>
        <p:txBody>
          <a:bodyPr>
            <a:normAutofit/>
          </a:bodyPr>
          <a:lstStyle>
            <a:lvl1pPr>
              <a:defRPr sz="900">
                <a:latin typeface="+mn-lt"/>
              </a:defRPr>
            </a:lvl1pPr>
          </a:lstStyle>
          <a:p>
            <a:endParaRPr lang="en-US" dirty="0"/>
          </a:p>
        </p:txBody>
      </p:sp>
      <p:sp>
        <p:nvSpPr>
          <p:cNvPr id="10" name="Picture Placeholder 3"/>
          <p:cNvSpPr>
            <a:spLocks noGrp="1"/>
          </p:cNvSpPr>
          <p:nvPr>
            <p:ph type="pic" sz="quarter" idx="13"/>
          </p:nvPr>
        </p:nvSpPr>
        <p:spPr>
          <a:xfrm>
            <a:off x="781151" y="1836201"/>
            <a:ext cx="1036638" cy="1030288"/>
          </a:xfrm>
          <a:prstGeom prst="ellipse">
            <a:avLst/>
          </a:prstGeom>
          <a:ln>
            <a:solidFill>
              <a:schemeClr val="accent2"/>
            </a:solidFill>
          </a:ln>
        </p:spPr>
        <p:txBody>
          <a:bodyPr>
            <a:normAutofit/>
          </a:bodyPr>
          <a:lstStyle>
            <a:lvl1pPr>
              <a:defRPr sz="900">
                <a:latin typeface="+mn-lt"/>
              </a:defRPr>
            </a:lvl1pPr>
          </a:lstStyle>
          <a:p>
            <a:endParaRPr lang="en-US" dirty="0"/>
          </a:p>
        </p:txBody>
      </p:sp>
      <p:sp>
        <p:nvSpPr>
          <p:cNvPr id="11" name="Picture Placeholder 3"/>
          <p:cNvSpPr>
            <a:spLocks noGrp="1"/>
          </p:cNvSpPr>
          <p:nvPr>
            <p:ph type="pic" sz="quarter" idx="14"/>
          </p:nvPr>
        </p:nvSpPr>
        <p:spPr>
          <a:xfrm>
            <a:off x="2344839" y="1826075"/>
            <a:ext cx="1036638" cy="1030288"/>
          </a:xfrm>
          <a:prstGeom prst="ellipse">
            <a:avLst/>
          </a:prstGeom>
          <a:ln>
            <a:solidFill>
              <a:schemeClr val="accent2"/>
            </a:solidFill>
          </a:ln>
        </p:spPr>
        <p:txBody>
          <a:bodyPr>
            <a:normAutofit/>
          </a:bodyPr>
          <a:lstStyle>
            <a:lvl1pPr>
              <a:defRPr sz="900">
                <a:latin typeface="+mn-lt"/>
              </a:defRPr>
            </a:lvl1pPr>
          </a:lstStyle>
          <a:p>
            <a:endParaRPr lang="en-US" dirty="0"/>
          </a:p>
        </p:txBody>
      </p:sp>
      <p:sp>
        <p:nvSpPr>
          <p:cNvPr id="12" name="Picture Placeholder 3"/>
          <p:cNvSpPr>
            <a:spLocks noGrp="1"/>
          </p:cNvSpPr>
          <p:nvPr>
            <p:ph type="pic" sz="quarter" idx="15"/>
          </p:nvPr>
        </p:nvSpPr>
        <p:spPr>
          <a:xfrm>
            <a:off x="2233709" y="3287450"/>
            <a:ext cx="1036638" cy="1030288"/>
          </a:xfrm>
          <a:prstGeom prst="ellipse">
            <a:avLst/>
          </a:prstGeom>
          <a:ln>
            <a:solidFill>
              <a:schemeClr val="accent2"/>
            </a:solidFill>
          </a:ln>
        </p:spPr>
        <p:txBody>
          <a:bodyPr>
            <a:normAutofit/>
          </a:bodyPr>
          <a:lstStyle>
            <a:lvl1pPr>
              <a:defRPr sz="900">
                <a:latin typeface="+mn-lt"/>
              </a:defRPr>
            </a:lvl1pPr>
          </a:lstStyle>
          <a:p>
            <a:endParaRPr lang="en-US" dirty="0"/>
          </a:p>
        </p:txBody>
      </p:sp>
      <p:sp>
        <p:nvSpPr>
          <p:cNvPr id="13" name="Picture Placeholder 3"/>
          <p:cNvSpPr>
            <a:spLocks noGrp="1"/>
          </p:cNvSpPr>
          <p:nvPr>
            <p:ph type="pic" sz="quarter" idx="16"/>
          </p:nvPr>
        </p:nvSpPr>
        <p:spPr>
          <a:xfrm>
            <a:off x="5427686" y="3253880"/>
            <a:ext cx="1036638" cy="1030288"/>
          </a:xfrm>
          <a:prstGeom prst="ellipse">
            <a:avLst/>
          </a:prstGeom>
          <a:ln>
            <a:solidFill>
              <a:schemeClr val="accent2"/>
            </a:solidFill>
          </a:ln>
        </p:spPr>
        <p:txBody>
          <a:bodyPr>
            <a:normAutofit/>
          </a:bodyPr>
          <a:lstStyle>
            <a:lvl1pPr>
              <a:defRPr sz="900">
                <a:latin typeface="+mn-lt"/>
              </a:defRPr>
            </a:lvl1pPr>
          </a:lstStyle>
          <a:p>
            <a:endParaRPr lang="en-US" dirty="0"/>
          </a:p>
        </p:txBody>
      </p:sp>
      <p:sp>
        <p:nvSpPr>
          <p:cNvPr id="14" name="Picture Placeholder 3"/>
          <p:cNvSpPr>
            <a:spLocks noGrp="1"/>
          </p:cNvSpPr>
          <p:nvPr>
            <p:ph type="pic" sz="quarter" idx="17"/>
          </p:nvPr>
        </p:nvSpPr>
        <p:spPr>
          <a:xfrm>
            <a:off x="7039427" y="3253880"/>
            <a:ext cx="1036638" cy="1030288"/>
          </a:xfrm>
          <a:prstGeom prst="ellipse">
            <a:avLst/>
          </a:prstGeom>
          <a:ln>
            <a:solidFill>
              <a:schemeClr val="accent2"/>
            </a:solidFill>
          </a:ln>
        </p:spPr>
        <p:txBody>
          <a:bodyPr>
            <a:normAutofit/>
          </a:bodyPr>
          <a:lstStyle>
            <a:lvl1pPr>
              <a:defRPr sz="900">
                <a:latin typeface="+mn-lt"/>
              </a:defRPr>
            </a:lvl1pPr>
          </a:lstStyle>
          <a:p>
            <a:endParaRPr lang="en-US" dirty="0"/>
          </a:p>
        </p:txBody>
      </p:sp>
      <p:sp>
        <p:nvSpPr>
          <p:cNvPr id="15" name="Picture Placeholder 3"/>
          <p:cNvSpPr>
            <a:spLocks noGrp="1"/>
          </p:cNvSpPr>
          <p:nvPr>
            <p:ph type="pic" sz="quarter" idx="18"/>
          </p:nvPr>
        </p:nvSpPr>
        <p:spPr>
          <a:xfrm>
            <a:off x="8766124" y="1830755"/>
            <a:ext cx="1036638" cy="1030288"/>
          </a:xfrm>
          <a:prstGeom prst="ellipse">
            <a:avLst/>
          </a:prstGeom>
          <a:ln>
            <a:solidFill>
              <a:schemeClr val="accent2"/>
            </a:solidFill>
          </a:ln>
        </p:spPr>
        <p:txBody>
          <a:bodyPr>
            <a:normAutofit/>
          </a:bodyPr>
          <a:lstStyle>
            <a:lvl1pPr>
              <a:defRPr sz="900">
                <a:latin typeface="+mn-lt"/>
              </a:defRPr>
            </a:lvl1pPr>
          </a:lstStyle>
          <a:p>
            <a:endParaRPr lang="en-US" dirty="0"/>
          </a:p>
        </p:txBody>
      </p:sp>
      <p:sp>
        <p:nvSpPr>
          <p:cNvPr id="16" name="Picture Placeholder 3"/>
          <p:cNvSpPr>
            <a:spLocks noGrp="1"/>
          </p:cNvSpPr>
          <p:nvPr>
            <p:ph type="pic" sz="quarter" idx="19"/>
          </p:nvPr>
        </p:nvSpPr>
        <p:spPr>
          <a:xfrm>
            <a:off x="10310812" y="1836201"/>
            <a:ext cx="1036638" cy="1030288"/>
          </a:xfrm>
          <a:prstGeom prst="ellipse">
            <a:avLst/>
          </a:prstGeom>
          <a:ln>
            <a:solidFill>
              <a:schemeClr val="accent2"/>
            </a:solidFill>
          </a:ln>
        </p:spPr>
        <p:txBody>
          <a:bodyPr>
            <a:normAutofit/>
          </a:bodyPr>
          <a:lstStyle>
            <a:lvl1pPr>
              <a:defRPr sz="900">
                <a:latin typeface="+mn-lt"/>
              </a:defRPr>
            </a:lvl1pPr>
          </a:lstStyle>
          <a:p>
            <a:endParaRPr lang="en-US" dirty="0"/>
          </a:p>
        </p:txBody>
      </p:sp>
      <p:sp>
        <p:nvSpPr>
          <p:cNvPr id="17" name="Picture Placeholder 3"/>
          <p:cNvSpPr>
            <a:spLocks noGrp="1"/>
          </p:cNvSpPr>
          <p:nvPr>
            <p:ph type="pic" sz="quarter" idx="20"/>
          </p:nvPr>
        </p:nvSpPr>
        <p:spPr>
          <a:xfrm>
            <a:off x="8621663" y="3253880"/>
            <a:ext cx="1036638" cy="1030288"/>
          </a:xfrm>
          <a:prstGeom prst="ellipse">
            <a:avLst/>
          </a:prstGeom>
          <a:ln>
            <a:solidFill>
              <a:schemeClr val="accent2"/>
            </a:solidFill>
          </a:ln>
        </p:spPr>
        <p:txBody>
          <a:bodyPr>
            <a:normAutofit/>
          </a:bodyPr>
          <a:lstStyle>
            <a:lvl1pPr>
              <a:defRPr sz="900">
                <a:latin typeface="+mn-lt"/>
              </a:defRPr>
            </a:lvl1pPr>
          </a:lstStyle>
          <a:p>
            <a:endParaRPr lang="en-US" dirty="0"/>
          </a:p>
        </p:txBody>
      </p:sp>
      <p:sp>
        <p:nvSpPr>
          <p:cNvPr id="18" name="Picture Placeholder 3"/>
          <p:cNvSpPr>
            <a:spLocks noGrp="1"/>
          </p:cNvSpPr>
          <p:nvPr>
            <p:ph type="pic" sz="quarter" idx="21"/>
          </p:nvPr>
        </p:nvSpPr>
        <p:spPr>
          <a:xfrm>
            <a:off x="3815945" y="3289310"/>
            <a:ext cx="1036638" cy="1030288"/>
          </a:xfrm>
          <a:prstGeom prst="ellipse">
            <a:avLst/>
          </a:prstGeom>
          <a:ln>
            <a:solidFill>
              <a:schemeClr val="accent2"/>
            </a:solidFill>
          </a:ln>
        </p:spPr>
        <p:txBody>
          <a:bodyPr>
            <a:normAutofit/>
          </a:bodyPr>
          <a:lstStyle>
            <a:lvl1pPr>
              <a:defRPr sz="900">
                <a:latin typeface="+mn-lt"/>
              </a:defRPr>
            </a:lvl1pPr>
          </a:lstStyle>
          <a:p>
            <a:endParaRPr lang="en-US" dirty="0"/>
          </a:p>
        </p:txBody>
      </p:sp>
      <p:sp>
        <p:nvSpPr>
          <p:cNvPr id="21" name="Picture Placeholder 20"/>
          <p:cNvSpPr>
            <a:spLocks noGrp="1"/>
          </p:cNvSpPr>
          <p:nvPr>
            <p:ph type="pic" sz="quarter" idx="22"/>
          </p:nvPr>
        </p:nvSpPr>
        <p:spPr>
          <a:xfrm>
            <a:off x="4606191" y="659091"/>
            <a:ext cx="2841625" cy="2197272"/>
          </a:xfrm>
        </p:spPr>
        <p:txBody>
          <a:bodyPr/>
          <a:lstStyle>
            <a:lvl1pPr marL="45720" indent="0">
              <a:buNone/>
              <a:defRPr/>
            </a:lvl1pPr>
          </a:lstStyle>
          <a:p>
            <a:endParaRPr lang="en-US" dirty="0"/>
          </a:p>
        </p:txBody>
      </p:sp>
    </p:spTree>
    <p:extLst>
      <p:ext uri="{BB962C8B-B14F-4D97-AF65-F5344CB8AC3E}">
        <p14:creationId xmlns:p14="http://schemas.microsoft.com/office/powerpoint/2010/main" val="350677804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Content Placeholder 2"/>
          <p:cNvSpPr>
            <a:spLocks noGrp="1"/>
          </p:cNvSpPr>
          <p:nvPr>
            <p:ph sz="half" idx="1"/>
          </p:nvPr>
        </p:nvSpPr>
        <p:spPr>
          <a:xfrm>
            <a:off x="1524000" y="1714500"/>
            <a:ext cx="4495800" cy="4462272"/>
          </a:xfrm>
        </p:spPr>
        <p:txBody>
          <a:bodyPr>
            <a:normAutofit/>
          </a:bodyPr>
          <a:lstStyle>
            <a:lvl1pPr>
              <a:defRPr sz="2400">
                <a:solidFill>
                  <a:schemeClr val="accent3"/>
                </a:solidFill>
                <a:latin typeface="+mj-lt"/>
              </a:defRPr>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714500"/>
            <a:ext cx="4495800" cy="4462272"/>
          </a:xfrm>
        </p:spPr>
        <p:txBody>
          <a:bodyPr>
            <a:normAutofit/>
          </a:bodyPr>
          <a:lstStyle>
            <a:lvl1pPr>
              <a:defRPr sz="2400">
                <a:solidFill>
                  <a:schemeClr val="accent3"/>
                </a:solidFill>
                <a:latin typeface="+mj-lt"/>
              </a:defRPr>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37CC0096-1860-4642-9CD2-0079EA5E7CD1}" type="datetimeFigureOut">
              <a:rPr lang="en-US" smtClean="0"/>
              <a:t>3/3/2022</a:t>
            </a:fld>
            <a:endParaRPr lang="en-US" dirty="0"/>
          </a:p>
        </p:txBody>
      </p:sp>
      <p:sp>
        <p:nvSpPr>
          <p:cNvPr id="7" name="Slide Number Placeholder 6"/>
          <p:cNvSpPr>
            <a:spLocks noGrp="1"/>
          </p:cNvSpPr>
          <p:nvPr>
            <p:ph type="sldNum" sz="quarter" idx="12"/>
          </p:nvPr>
        </p:nvSpPr>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4044567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and Image Placeholder">
    <p:spTree>
      <p:nvGrpSpPr>
        <p:cNvPr id="1" name=""/>
        <p:cNvGrpSpPr/>
        <p:nvPr/>
      </p:nvGrpSpPr>
      <p:grpSpPr>
        <a:xfrm>
          <a:off x="0" y="0"/>
          <a:ext cx="0" cy="0"/>
          <a:chOff x="0" y="0"/>
          <a:chExt cx="0" cy="0"/>
        </a:xfrm>
      </p:grpSpPr>
      <p:sp>
        <p:nvSpPr>
          <p:cNvPr id="2" name="Title 1"/>
          <p:cNvSpPr>
            <a:spLocks noGrp="1"/>
          </p:cNvSpPr>
          <p:nvPr>
            <p:ph type="title"/>
          </p:nvPr>
        </p:nvSpPr>
        <p:spPr>
          <a:xfrm>
            <a:off x="1523999" y="457200"/>
            <a:ext cx="6540231" cy="1143000"/>
          </a:xfrm>
        </p:spPr>
        <p:txBody>
          <a:bodyPr/>
          <a:lstStyle>
            <a:lvl1pPr algn="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1524000" y="1714500"/>
            <a:ext cx="6540230" cy="4676572"/>
          </a:xfrm>
        </p:spPr>
        <p:txBody>
          <a:bodyPr>
            <a:normAutofit/>
          </a:bodyPr>
          <a:lstStyle>
            <a:lvl1pPr>
              <a:defRPr sz="2400">
                <a:solidFill>
                  <a:schemeClr val="accent3"/>
                </a:solidFill>
                <a:latin typeface="+mj-lt"/>
              </a:defRPr>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Picture Placeholder 10"/>
          <p:cNvSpPr>
            <a:spLocks noGrp="1"/>
          </p:cNvSpPr>
          <p:nvPr>
            <p:ph type="pic" sz="quarter" idx="10" hasCustomPrompt="1"/>
          </p:nvPr>
        </p:nvSpPr>
        <p:spPr>
          <a:xfrm>
            <a:off x="8278813" y="0"/>
            <a:ext cx="3913187" cy="6858000"/>
          </a:xfrm>
        </p:spPr>
        <p:txBody>
          <a:bodyPr/>
          <a:lstStyle>
            <a:lvl1pPr marL="45720" indent="0">
              <a:buNone/>
              <a:defRPr/>
            </a:lvl1pPr>
          </a:lstStyle>
          <a:p>
            <a:r>
              <a:rPr lang="en-US" dirty="0" smtClean="0"/>
              <a:t>Insert Image</a:t>
            </a:r>
            <a:endParaRPr lang="en-US" dirty="0"/>
          </a:p>
        </p:txBody>
      </p:sp>
    </p:spTree>
    <p:extLst>
      <p:ext uri="{BB962C8B-B14F-4D97-AF65-F5344CB8AC3E}">
        <p14:creationId xmlns:p14="http://schemas.microsoft.com/office/powerpoint/2010/main" val="41482754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ext and Image Placeholders">
    <p:spTree>
      <p:nvGrpSpPr>
        <p:cNvPr id="1" name=""/>
        <p:cNvGrpSpPr/>
        <p:nvPr/>
      </p:nvGrpSpPr>
      <p:grpSpPr>
        <a:xfrm>
          <a:off x="0" y="0"/>
          <a:ext cx="0" cy="0"/>
          <a:chOff x="0" y="0"/>
          <a:chExt cx="0" cy="0"/>
        </a:xfrm>
      </p:grpSpPr>
      <p:sp>
        <p:nvSpPr>
          <p:cNvPr id="2" name="Title 1"/>
          <p:cNvSpPr>
            <a:spLocks noGrp="1"/>
          </p:cNvSpPr>
          <p:nvPr>
            <p:ph type="title"/>
          </p:nvPr>
        </p:nvSpPr>
        <p:spPr>
          <a:xfrm>
            <a:off x="1523999" y="457200"/>
            <a:ext cx="6540231" cy="1143000"/>
          </a:xfrm>
        </p:spPr>
        <p:txBody>
          <a:bodyPr/>
          <a:lstStyle>
            <a:lvl1pPr algn="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1524000" y="1714500"/>
            <a:ext cx="6540230" cy="4676572"/>
          </a:xfrm>
        </p:spPr>
        <p:txBody>
          <a:bodyPr>
            <a:normAutofit/>
          </a:bodyPr>
          <a:lstStyle>
            <a:lvl1pPr>
              <a:defRPr sz="2400">
                <a:solidFill>
                  <a:schemeClr val="accent3"/>
                </a:solidFill>
                <a:latin typeface="+mj-lt"/>
              </a:defRPr>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Picture Placeholder 10"/>
          <p:cNvSpPr>
            <a:spLocks noGrp="1"/>
          </p:cNvSpPr>
          <p:nvPr>
            <p:ph type="pic" sz="quarter" idx="10" hasCustomPrompt="1"/>
          </p:nvPr>
        </p:nvSpPr>
        <p:spPr>
          <a:xfrm>
            <a:off x="8278813" y="0"/>
            <a:ext cx="3913187" cy="3336966"/>
          </a:xfrm>
        </p:spPr>
        <p:txBody>
          <a:bodyPr/>
          <a:lstStyle>
            <a:lvl1pPr marL="45720" indent="0">
              <a:buNone/>
              <a:defRPr/>
            </a:lvl1pPr>
          </a:lstStyle>
          <a:p>
            <a:r>
              <a:rPr lang="en-US" dirty="0" smtClean="0"/>
              <a:t>Insert Image</a:t>
            </a:r>
            <a:endParaRPr lang="en-US" dirty="0"/>
          </a:p>
        </p:txBody>
      </p:sp>
      <p:sp>
        <p:nvSpPr>
          <p:cNvPr id="5" name="Picture Placeholder 4"/>
          <p:cNvSpPr>
            <a:spLocks noGrp="1"/>
          </p:cNvSpPr>
          <p:nvPr>
            <p:ph type="pic" sz="quarter" idx="11"/>
          </p:nvPr>
        </p:nvSpPr>
        <p:spPr>
          <a:xfrm>
            <a:off x="8278813" y="3526972"/>
            <a:ext cx="3903662" cy="3331030"/>
          </a:xfrm>
        </p:spPr>
        <p:txBody>
          <a:bodyPr/>
          <a:lstStyle/>
          <a:p>
            <a:endParaRPr lang="en-US" dirty="0"/>
          </a:p>
        </p:txBody>
      </p:sp>
    </p:spTree>
    <p:extLst>
      <p:ext uri="{BB962C8B-B14F-4D97-AF65-F5344CB8AC3E}">
        <p14:creationId xmlns:p14="http://schemas.microsoft.com/office/powerpoint/2010/main" val="31481326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a:xfrm>
            <a:off x="1527048" y="1733162"/>
            <a:ext cx="4498848" cy="685800"/>
          </a:xfrm>
        </p:spPr>
        <p:txBody>
          <a:bodyPr anchor="b">
            <a:normAutofit/>
          </a:bodyPr>
          <a:lstStyle>
            <a:lvl1pPr marL="0" indent="0">
              <a:spcBef>
                <a:spcPts val="0"/>
              </a:spcBef>
              <a:buNone/>
              <a:defRPr sz="2000" b="1" cap="all" baseline="0">
                <a:solidFill>
                  <a:schemeClr val="accent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527048" y="2481943"/>
            <a:ext cx="4498848" cy="3690257"/>
          </a:xfrm>
        </p:spPr>
        <p:txBody>
          <a:bodyPr>
            <a:normAutofit/>
          </a:bodyPr>
          <a:lstStyle>
            <a:lvl1pPr>
              <a:defRPr sz="2000">
                <a:solidFill>
                  <a:schemeClr val="accent3"/>
                </a:solidFill>
                <a:latin typeface="+mj-lt"/>
              </a:defRPr>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733162"/>
            <a:ext cx="4498848" cy="685800"/>
          </a:xfrm>
        </p:spPr>
        <p:txBody>
          <a:bodyPr anchor="b">
            <a:normAutofit/>
          </a:bodyPr>
          <a:lstStyle>
            <a:lvl1pPr marL="0" indent="0">
              <a:spcBef>
                <a:spcPts val="0"/>
              </a:spcBef>
              <a:buNone/>
              <a:defRPr sz="2000" b="1" cap="all" baseline="0">
                <a:solidFill>
                  <a:schemeClr val="accent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481943"/>
            <a:ext cx="4498848" cy="3690257"/>
          </a:xfrm>
        </p:spPr>
        <p:txBody>
          <a:bodyPr>
            <a:normAutofit/>
          </a:bodyPr>
          <a:lstStyle>
            <a:lvl1pPr>
              <a:defRPr sz="2000">
                <a:solidFill>
                  <a:schemeClr val="accent3"/>
                </a:solidFill>
                <a:latin typeface="+mj-lt"/>
              </a:defRPr>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37CC0096-1860-4642-9CD2-0079EA5E7CD1}" type="datetimeFigureOut">
              <a:rPr lang="en-US" smtClean="0"/>
              <a:t>3/3/2022</a:t>
            </a:fld>
            <a:endParaRPr lang="en-US" dirty="0"/>
          </a:p>
        </p:txBody>
      </p:sp>
      <p:sp>
        <p:nvSpPr>
          <p:cNvPr id="9" name="Slide Number Placeholder 8"/>
          <p:cNvSpPr>
            <a:spLocks noGrp="1"/>
          </p:cNvSpPr>
          <p:nvPr>
            <p:ph type="sldNum" sz="quarter" idx="12"/>
          </p:nvPr>
        </p:nvSpPr>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3397906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37CC0096-1860-4642-9CD2-0079EA5E7CD1}" type="datetimeFigureOut">
              <a:rPr lang="en-US" smtClean="0"/>
              <a:t>3/3/2022</a:t>
            </a:fld>
            <a:endParaRPr lang="en-US" dirty="0"/>
          </a:p>
        </p:txBody>
      </p:sp>
      <p:sp>
        <p:nvSpPr>
          <p:cNvPr id="5" name="Slide Number Placeholder 4"/>
          <p:cNvSpPr>
            <a:spLocks noGrp="1"/>
          </p:cNvSpPr>
          <p:nvPr>
            <p:ph type="sldNum" sz="quarter" idx="12"/>
          </p:nvPr>
        </p:nvSpPr>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3238976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23999" y="457200"/>
            <a:ext cx="7710196"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524000" y="1714500"/>
            <a:ext cx="9144000" cy="445770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0" y="6583680"/>
            <a:ext cx="12192000" cy="27432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ooter Placeholder 4"/>
          <p:cNvSpPr>
            <a:spLocks noGrp="1"/>
          </p:cNvSpPr>
          <p:nvPr>
            <p:ph type="ftr" sz="quarter" idx="3"/>
          </p:nvPr>
        </p:nvSpPr>
        <p:spPr>
          <a:xfrm>
            <a:off x="1523999" y="6601556"/>
            <a:ext cx="6491381" cy="228600"/>
          </a:xfrm>
          <a:prstGeom prst="rect">
            <a:avLst/>
          </a:prstGeom>
        </p:spPr>
        <p:txBody>
          <a:bodyPr vert="horz" lIns="91440" tIns="45720" rIns="91440" bIns="45720" rtlCol="0" anchor="ctr"/>
          <a:lstStyle>
            <a:lvl1pPr algn="l">
              <a:defRPr sz="1400" b="1">
                <a:solidFill>
                  <a:schemeClr val="accent2"/>
                </a:solidFill>
                <a:latin typeface="+mj-lt"/>
              </a:defRPr>
            </a:lvl1pPr>
          </a:lstStyle>
          <a:p>
            <a:r>
              <a:rPr lang="en-US" dirty="0" smtClean="0"/>
              <a:t>Add a footer</a:t>
            </a:r>
            <a:endParaRPr lang="en-US" dirty="0"/>
          </a:p>
        </p:txBody>
      </p:sp>
      <p:sp>
        <p:nvSpPr>
          <p:cNvPr id="4" name="Date Placeholder 3"/>
          <p:cNvSpPr>
            <a:spLocks noGrp="1"/>
          </p:cNvSpPr>
          <p:nvPr>
            <p:ph type="dt" sz="half" idx="2"/>
          </p:nvPr>
        </p:nvSpPr>
        <p:spPr>
          <a:xfrm>
            <a:off x="8187908" y="6601556"/>
            <a:ext cx="1534064" cy="228600"/>
          </a:xfrm>
          <a:prstGeom prst="rect">
            <a:avLst/>
          </a:prstGeom>
        </p:spPr>
        <p:txBody>
          <a:bodyPr vert="horz" lIns="91440" tIns="45720" rIns="91440" bIns="45720" rtlCol="0" anchor="ctr"/>
          <a:lstStyle>
            <a:lvl1pPr algn="r">
              <a:defRPr sz="1400" b="1">
                <a:solidFill>
                  <a:schemeClr val="bg1"/>
                </a:solidFill>
                <a:latin typeface="+mj-lt"/>
              </a:defRPr>
            </a:lvl1pPr>
          </a:lstStyle>
          <a:p>
            <a:fld id="{37CC0096-1860-4642-9CD2-0079EA5E7CD1}" type="datetimeFigureOut">
              <a:rPr lang="en-US" smtClean="0"/>
              <a:pPr/>
              <a:t>3/3/2022</a:t>
            </a:fld>
            <a:endParaRPr lang="en-US" dirty="0"/>
          </a:p>
        </p:txBody>
      </p:sp>
      <p:sp>
        <p:nvSpPr>
          <p:cNvPr id="6" name="Slide Number Placeholder 5"/>
          <p:cNvSpPr>
            <a:spLocks noGrp="1"/>
          </p:cNvSpPr>
          <p:nvPr>
            <p:ph type="sldNum" sz="quarter" idx="4"/>
          </p:nvPr>
        </p:nvSpPr>
        <p:spPr>
          <a:xfrm>
            <a:off x="9894499" y="6601556"/>
            <a:ext cx="773502" cy="228600"/>
          </a:xfrm>
          <a:prstGeom prst="rect">
            <a:avLst/>
          </a:prstGeom>
        </p:spPr>
        <p:txBody>
          <a:bodyPr vert="horz" lIns="91440" tIns="45720" rIns="91440" bIns="45720" rtlCol="0" anchor="ctr"/>
          <a:lstStyle>
            <a:lvl1pPr algn="r">
              <a:defRPr sz="1400" b="1">
                <a:solidFill>
                  <a:schemeClr val="accent2"/>
                </a:solidFill>
                <a:latin typeface="+mj-lt"/>
              </a:defRPr>
            </a:lvl1pPr>
          </a:lstStyle>
          <a:p>
            <a:fld id="{E31375A4-56A4-47D6-9801-1991572033F7}" type="slidenum">
              <a:rPr lang="en-US" smtClean="0"/>
              <a:pPr/>
              <a:t>‹#›</a:t>
            </a:fld>
            <a:endParaRPr lang="en-US" dirty="0"/>
          </a:p>
        </p:txBody>
      </p:sp>
      <p:pic>
        <p:nvPicPr>
          <p:cNvPr id="8" name="Picture 7"/>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225294" y="452315"/>
            <a:ext cx="1143062" cy="1147885"/>
          </a:xfrm>
          <a:prstGeom prst="rect">
            <a:avLst/>
          </a:prstGeom>
        </p:spPr>
      </p:pic>
    </p:spTree>
    <p:extLst>
      <p:ext uri="{BB962C8B-B14F-4D97-AF65-F5344CB8AC3E}">
        <p14:creationId xmlns:p14="http://schemas.microsoft.com/office/powerpoint/2010/main" val="1943259863"/>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62" r:id="rId6"/>
    <p:sldLayoutId id="2147483663" r:id="rId7"/>
    <p:sldLayoutId id="2147483653" r:id="rId8"/>
    <p:sldLayoutId id="2147483654" r:id="rId9"/>
    <p:sldLayoutId id="2147483655" r:id="rId10"/>
    <p:sldLayoutId id="2147483656" r:id="rId11"/>
    <p:sldLayoutId id="2147483657" r:id="rId12"/>
    <p:sldLayoutId id="2147483661" r:id="rId13"/>
    <p:sldLayoutId id="2147483658" r:id="rId14"/>
    <p:sldLayoutId id="2147483659" r:id="rId15"/>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400" kern="1200" cap="all" baseline="0">
          <a:solidFill>
            <a:schemeClr val="accent1">
              <a:lumMod val="75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lumMod val="50000"/>
          </a:schemeClr>
        </a:buClr>
        <a:buSzPct val="100000"/>
        <a:buFont typeface="Arial" pitchFamily="34" charset="0"/>
        <a:buChar char="▪"/>
        <a:defRPr sz="2000" kern="1200">
          <a:solidFill>
            <a:schemeClr val="accent3"/>
          </a:solidFill>
          <a:latin typeface="+mj-lt"/>
          <a:ea typeface="+mn-ea"/>
          <a:cs typeface="+mn-cs"/>
        </a:defRPr>
      </a:lvl1pPr>
      <a:lvl2pPr marL="594360" indent="-228600" algn="l" defTabSz="914400" rtl="0" eaLnBrk="1" latinLnBrk="0" hangingPunct="1">
        <a:lnSpc>
          <a:spcPct val="90000"/>
        </a:lnSpc>
        <a:spcBef>
          <a:spcPts val="800"/>
        </a:spcBef>
        <a:buClr>
          <a:schemeClr val="accent1">
            <a:lumMod val="50000"/>
          </a:schemeClr>
        </a:buClr>
        <a:buSzPct val="100000"/>
        <a:buFont typeface="Arial" pitchFamily="34" charset="0"/>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Clr>
          <a:schemeClr val="accent1">
            <a:lumMod val="50000"/>
          </a:schemeClr>
        </a:buClr>
        <a:buSzPct val="100000"/>
        <a:buFont typeface="Arial" pitchFamily="34" charset="0"/>
        <a:buChar char="▪"/>
        <a:defRPr sz="1600" kern="1200">
          <a:solidFill>
            <a:schemeClr val="tx1"/>
          </a:solidFill>
          <a:latin typeface="+mn-lt"/>
          <a:ea typeface="+mn-ea"/>
          <a:cs typeface="+mn-cs"/>
        </a:defRPr>
      </a:lvl3pPr>
      <a:lvl4pPr marL="1188720" indent="-182880" algn="l" defTabSz="914400" rtl="0" eaLnBrk="1" latinLnBrk="0" hangingPunct="1">
        <a:lnSpc>
          <a:spcPct val="90000"/>
        </a:lnSpc>
        <a:spcBef>
          <a:spcPts val="800"/>
        </a:spcBef>
        <a:buClr>
          <a:schemeClr val="accent1">
            <a:lumMod val="50000"/>
          </a:schemeClr>
        </a:buClr>
        <a:buSzPct val="100000"/>
        <a:buFont typeface="Arial" pitchFamily="34" charset="0"/>
        <a:buChar char="▪"/>
        <a:defRPr sz="1400" kern="1200">
          <a:solidFill>
            <a:schemeClr val="tx1"/>
          </a:solidFill>
          <a:latin typeface="+mn-lt"/>
          <a:ea typeface="+mn-ea"/>
          <a:cs typeface="+mn-cs"/>
        </a:defRPr>
      </a:lvl4pPr>
      <a:lvl5pPr marL="1463040" indent="-182880" algn="l" defTabSz="914400" rtl="0" eaLnBrk="1" latinLnBrk="0" hangingPunct="1">
        <a:lnSpc>
          <a:spcPct val="90000"/>
        </a:lnSpc>
        <a:spcBef>
          <a:spcPts val="800"/>
        </a:spcBef>
        <a:buClr>
          <a:schemeClr val="accent1">
            <a:lumMod val="50000"/>
          </a:schemeClr>
        </a:buClr>
        <a:buSzPct val="100000"/>
        <a:buFont typeface="Arial" pitchFamily="34" charset="0"/>
        <a:buChar char="▪"/>
        <a:defRPr sz="1400" kern="1200">
          <a:solidFill>
            <a:schemeClr val="tx1"/>
          </a:solidFill>
          <a:latin typeface="+mn-lt"/>
          <a:ea typeface="+mn-ea"/>
          <a:cs typeface="+mn-cs"/>
        </a:defRPr>
      </a:lvl5pPr>
      <a:lvl6pPr marL="1691640" indent="-182880" algn="l" defTabSz="914400" rtl="0" eaLnBrk="1" latinLnBrk="0" hangingPunct="1">
        <a:lnSpc>
          <a:spcPct val="90000"/>
        </a:lnSpc>
        <a:spcBef>
          <a:spcPts val="800"/>
        </a:spcBef>
        <a:buClr>
          <a:schemeClr val="accent1">
            <a:lumMod val="50000"/>
          </a:schemeClr>
        </a:buClr>
        <a:buSzPct val="100000"/>
        <a:buFont typeface="Arial" pitchFamily="34" charset="0"/>
        <a:buChar char="▪"/>
        <a:defRPr sz="1400" kern="1200">
          <a:solidFill>
            <a:schemeClr val="tx1"/>
          </a:solidFill>
          <a:latin typeface="+mn-lt"/>
          <a:ea typeface="+mn-ea"/>
          <a:cs typeface="+mn-cs"/>
        </a:defRPr>
      </a:lvl6pPr>
      <a:lvl7pPr marL="1920240" indent="-182880" algn="l" defTabSz="914400" rtl="0" eaLnBrk="1" latinLnBrk="0" hangingPunct="1">
        <a:lnSpc>
          <a:spcPct val="90000"/>
        </a:lnSpc>
        <a:spcBef>
          <a:spcPts val="800"/>
        </a:spcBef>
        <a:buClr>
          <a:schemeClr val="accent1">
            <a:lumMod val="50000"/>
          </a:schemeClr>
        </a:buClr>
        <a:buSzPct val="100000"/>
        <a:buFont typeface="Arial" pitchFamily="34" charset="0"/>
        <a:buChar char="▪"/>
        <a:defRPr sz="1400" kern="1200">
          <a:solidFill>
            <a:schemeClr val="tx1"/>
          </a:solidFill>
          <a:latin typeface="+mn-lt"/>
          <a:ea typeface="+mn-ea"/>
          <a:cs typeface="+mn-cs"/>
        </a:defRPr>
      </a:lvl7pPr>
      <a:lvl8pPr marL="2148840" indent="-182880" algn="l" defTabSz="914400" rtl="0" eaLnBrk="1" latinLnBrk="0" hangingPunct="1">
        <a:lnSpc>
          <a:spcPct val="90000"/>
        </a:lnSpc>
        <a:spcBef>
          <a:spcPts val="800"/>
        </a:spcBef>
        <a:buClr>
          <a:schemeClr val="accent1">
            <a:lumMod val="50000"/>
          </a:schemeClr>
        </a:buClr>
        <a:buSzPct val="100000"/>
        <a:buFont typeface="Arial" pitchFamily="34" charset="0"/>
        <a:buChar char="▪"/>
        <a:defRPr sz="1400" kern="1200">
          <a:solidFill>
            <a:schemeClr val="tx1"/>
          </a:solidFill>
          <a:latin typeface="+mn-lt"/>
          <a:ea typeface="+mn-ea"/>
          <a:cs typeface="+mn-cs"/>
        </a:defRPr>
      </a:lvl8pPr>
      <a:lvl9pPr marL="2377440" indent="-182880" algn="l" defTabSz="914400" rtl="0" eaLnBrk="1" latinLnBrk="0" hangingPunct="1">
        <a:lnSpc>
          <a:spcPct val="90000"/>
        </a:lnSpc>
        <a:spcBef>
          <a:spcPts val="800"/>
        </a:spcBef>
        <a:buClr>
          <a:schemeClr val="accent1">
            <a:lumMod val="50000"/>
          </a:schemeClr>
        </a:buClr>
        <a:buSzPct val="100000"/>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3840" userDrawn="1">
          <p15:clr>
            <a:srgbClr val="F26B43"/>
          </p15:clr>
        </p15:guide>
        <p15:guide id="4"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7.jpg"/><Relationship Id="rId4" Type="http://schemas.openxmlformats.org/officeDocument/2006/relationships/image" Target="../media/image6.jp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532908" y="5084483"/>
            <a:ext cx="8125691" cy="914400"/>
          </a:xfrm>
        </p:spPr>
        <p:txBody>
          <a:bodyPr>
            <a:noAutofit/>
          </a:bodyPr>
          <a:lstStyle/>
          <a:p>
            <a:r>
              <a:rPr lang="en-US" sz="2800" dirty="0"/>
              <a:t>Small Cities Community </a:t>
            </a:r>
            <a:r>
              <a:rPr lang="en-US" sz="2800" dirty="0" smtClean="0"/>
              <a:t>development block grant-</a:t>
            </a:r>
            <a:r>
              <a:rPr lang="en-US" sz="2800" dirty="0" err="1" smtClean="0"/>
              <a:t>covid</a:t>
            </a:r>
            <a:r>
              <a:rPr lang="en-US" sz="2800" dirty="0" smtClean="0"/>
              <a:t> (</a:t>
            </a:r>
            <a:r>
              <a:rPr lang="en-US" sz="2800" dirty="0" err="1" smtClean="0"/>
              <a:t>sc</a:t>
            </a:r>
            <a:r>
              <a:rPr lang="en-US" sz="2800" dirty="0" smtClean="0"/>
              <a:t> CDBG-CV) Grant Program</a:t>
            </a:r>
            <a:endParaRPr lang="en-US" sz="2800" dirty="0"/>
          </a:p>
        </p:txBody>
      </p:sp>
      <p:sp>
        <p:nvSpPr>
          <p:cNvPr id="3" name="Subtitle 2"/>
          <p:cNvSpPr>
            <a:spLocks noGrp="1"/>
          </p:cNvSpPr>
          <p:nvPr>
            <p:ph type="subTitle" idx="1"/>
          </p:nvPr>
        </p:nvSpPr>
        <p:spPr/>
        <p:txBody>
          <a:bodyPr/>
          <a:lstStyle/>
          <a:p>
            <a:r>
              <a:rPr lang="en-US" dirty="0" smtClean="0"/>
              <a:t>Public Hearing Presentation</a:t>
            </a:r>
            <a:r>
              <a:rPr lang="en-US" dirty="0" smtClean="0">
                <a:latin typeface="Arial" panose="020B0604020202020204" pitchFamily="34" charset="0"/>
                <a:cs typeface="Arial" panose="020B0604020202020204" pitchFamily="34" charset="0"/>
              </a:rPr>
              <a:t>▪</a:t>
            </a:r>
            <a:r>
              <a:rPr lang="en-US" dirty="0" smtClean="0"/>
              <a:t> March 3, 2022</a:t>
            </a:r>
            <a:endParaRPr lang="en-US" dirty="0"/>
          </a:p>
        </p:txBody>
      </p:sp>
      <p:sp>
        <p:nvSpPr>
          <p:cNvPr id="10" name="Content Placeholder 2"/>
          <p:cNvSpPr txBox="1">
            <a:spLocks/>
          </p:cNvSpPr>
          <p:nvPr/>
        </p:nvSpPr>
        <p:spPr>
          <a:xfrm>
            <a:off x="368147" y="468500"/>
            <a:ext cx="11187545" cy="3701669"/>
          </a:xfrm>
          <a:prstGeom prst="rect">
            <a:avLst/>
          </a:prstGeom>
        </p:spPr>
        <p:txBody>
          <a:bodyPr vert="horz" lIns="91440" tIns="45720" rIns="91440" bIns="45720" rtlCol="0">
            <a:normAutofit lnSpcReduction="10000"/>
          </a:bodyPr>
          <a:lstStyle>
            <a:lvl1pPr marL="0" indent="0" algn="r" defTabSz="914400" rtl="0" eaLnBrk="1" latinLnBrk="0" hangingPunct="1">
              <a:lnSpc>
                <a:spcPct val="90000"/>
              </a:lnSpc>
              <a:spcBef>
                <a:spcPts val="0"/>
              </a:spcBef>
              <a:buClr>
                <a:schemeClr val="accent1">
                  <a:lumMod val="50000"/>
                </a:schemeClr>
              </a:buClr>
              <a:buSzPct val="100000"/>
              <a:buFont typeface="Arial" pitchFamily="34" charset="0"/>
              <a:buNone/>
              <a:defRPr sz="2000" kern="1200" cap="none" spc="50" baseline="0">
                <a:solidFill>
                  <a:schemeClr val="bg1"/>
                </a:solidFill>
                <a:latin typeface="+mj-lt"/>
                <a:ea typeface="+mn-ea"/>
                <a:cs typeface="+mn-cs"/>
              </a:defRPr>
            </a:lvl1pPr>
            <a:lvl2pPr marL="457200" indent="0" algn="ctr" defTabSz="914400" rtl="0" eaLnBrk="1" latinLnBrk="0" hangingPunct="1">
              <a:lnSpc>
                <a:spcPct val="90000"/>
              </a:lnSpc>
              <a:spcBef>
                <a:spcPts val="800"/>
              </a:spcBef>
              <a:buClr>
                <a:schemeClr val="accent1">
                  <a:lumMod val="50000"/>
                </a:schemeClr>
              </a:buClr>
              <a:buSzPct val="100000"/>
              <a:buFont typeface="Arial"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800"/>
              </a:spcBef>
              <a:buClr>
                <a:schemeClr val="accent1">
                  <a:lumMod val="50000"/>
                </a:schemeClr>
              </a:buClr>
              <a:buSzPct val="100000"/>
              <a:buFont typeface="Arial"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800"/>
              </a:spcBef>
              <a:buClr>
                <a:schemeClr val="accent1">
                  <a:lumMod val="50000"/>
                </a:schemeClr>
              </a:buClr>
              <a:buSzPct val="100000"/>
              <a:buFont typeface="Arial"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800"/>
              </a:spcBef>
              <a:buClr>
                <a:schemeClr val="accent1">
                  <a:lumMod val="50000"/>
                </a:schemeClr>
              </a:buClr>
              <a:buSzPct val="100000"/>
              <a:buFont typeface="Arial"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800"/>
              </a:spcBef>
              <a:buClr>
                <a:schemeClr val="accent1">
                  <a:lumMod val="50000"/>
                </a:schemeClr>
              </a:buClr>
              <a:buSzPct val="100000"/>
              <a:buFont typeface="Arial"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800"/>
              </a:spcBef>
              <a:buClr>
                <a:schemeClr val="accent1">
                  <a:lumMod val="50000"/>
                </a:schemeClr>
              </a:buClr>
              <a:buSzPct val="100000"/>
              <a:buFont typeface="Arial"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800"/>
              </a:spcBef>
              <a:buClr>
                <a:schemeClr val="accent1">
                  <a:lumMod val="50000"/>
                </a:schemeClr>
              </a:buClr>
              <a:buSzPct val="100000"/>
              <a:buFont typeface="Arial"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800"/>
              </a:spcBef>
              <a:buClr>
                <a:schemeClr val="accent1">
                  <a:lumMod val="50000"/>
                </a:schemeClr>
              </a:buClr>
              <a:buSzPct val="100000"/>
              <a:buFont typeface="Arial" pitchFamily="34" charset="0"/>
              <a:buNone/>
              <a:defRPr sz="1600" kern="1200">
                <a:solidFill>
                  <a:schemeClr val="tx1"/>
                </a:solidFill>
                <a:latin typeface="+mn-lt"/>
                <a:ea typeface="+mn-ea"/>
                <a:cs typeface="+mn-cs"/>
              </a:defRPr>
            </a:lvl9pPr>
          </a:lstStyle>
          <a:p>
            <a:endParaRPr lang="en-US" dirty="0" smtClean="0">
              <a:solidFill>
                <a:schemeClr val="accent3"/>
              </a:solidFill>
            </a:endParaRPr>
          </a:p>
          <a:p>
            <a:pPr algn="ctr"/>
            <a:r>
              <a:rPr lang="en-US" sz="3200" b="1" dirty="0" smtClean="0">
                <a:solidFill>
                  <a:schemeClr val="accent1"/>
                </a:solidFill>
              </a:rPr>
              <a:t>PROCEDURES FOR PUBLIC COMMENT</a:t>
            </a:r>
            <a:endParaRPr lang="en-US" sz="3200" b="1" dirty="0">
              <a:solidFill>
                <a:schemeClr val="accent1"/>
              </a:solidFill>
            </a:endParaRPr>
          </a:p>
          <a:p>
            <a:pPr algn="ctr"/>
            <a:r>
              <a:rPr lang="en-US" sz="2400" dirty="0" smtClean="0">
                <a:solidFill>
                  <a:schemeClr val="accent1"/>
                </a:solidFill>
              </a:rPr>
              <a:t>Public comment will be taken at the end of the presentation.  Due to COVID-19, this public hearing is being held as a virtual meeting. </a:t>
            </a:r>
          </a:p>
          <a:p>
            <a:pPr algn="ctr"/>
            <a:endParaRPr lang="en-US" sz="2400" dirty="0" smtClean="0">
              <a:solidFill>
                <a:schemeClr val="accent1"/>
              </a:solidFill>
            </a:endParaRPr>
          </a:p>
          <a:p>
            <a:pPr algn="ctr"/>
            <a:endParaRPr lang="en-US" dirty="0">
              <a:solidFill>
                <a:schemeClr val="accent3"/>
              </a:solidFill>
            </a:endParaRPr>
          </a:p>
          <a:p>
            <a:pPr algn="ctr"/>
            <a:r>
              <a:rPr lang="en-US" sz="3200" dirty="0" smtClean="0">
                <a:solidFill>
                  <a:schemeClr val="accent3"/>
                </a:solidFill>
              </a:rPr>
              <a:t>Please call </a:t>
            </a:r>
            <a:r>
              <a:rPr lang="en-US" sz="3200" b="1" dirty="0" smtClean="0">
                <a:solidFill>
                  <a:schemeClr val="accent1"/>
                </a:solidFill>
              </a:rPr>
              <a:t>1 (929) 205-6099</a:t>
            </a:r>
            <a:r>
              <a:rPr lang="en-US" sz="3200" dirty="0" smtClean="0">
                <a:solidFill>
                  <a:schemeClr val="accent3"/>
                </a:solidFill>
              </a:rPr>
              <a:t>, enter Meeting ID Number  </a:t>
            </a:r>
            <a:r>
              <a:rPr lang="en-US" sz="3200" b="1" dirty="0">
                <a:solidFill>
                  <a:schemeClr val="accent1"/>
                </a:solidFill>
              </a:rPr>
              <a:t>853 2234 8885</a:t>
            </a:r>
            <a:r>
              <a:rPr lang="en-US" sz="3200" dirty="0" smtClean="0"/>
              <a:t> </a:t>
            </a:r>
            <a:r>
              <a:rPr lang="en-US" sz="3200" dirty="0" smtClean="0">
                <a:solidFill>
                  <a:schemeClr val="accent3"/>
                </a:solidFill>
              </a:rPr>
              <a:t>and Password </a:t>
            </a:r>
            <a:r>
              <a:rPr lang="en-US" sz="3200" b="1" dirty="0">
                <a:solidFill>
                  <a:schemeClr val="accent1"/>
                </a:solidFill>
              </a:rPr>
              <a:t>725660</a:t>
            </a:r>
            <a:r>
              <a:rPr lang="en-US" sz="3200" dirty="0" smtClean="0"/>
              <a:t>.</a:t>
            </a:r>
            <a:r>
              <a:rPr lang="en-US" sz="3200" dirty="0" smtClean="0">
                <a:solidFill>
                  <a:schemeClr val="accent3"/>
                </a:solidFill>
              </a:rPr>
              <a:t>to participate in the public comment portion of the public hearing or if you have any questions regarding the program. </a:t>
            </a:r>
            <a:endParaRPr lang="en-US" sz="3200" dirty="0" smtClean="0"/>
          </a:p>
          <a:p>
            <a:r>
              <a:rPr lang="en-US" dirty="0" smtClean="0"/>
              <a:t> </a:t>
            </a:r>
          </a:p>
          <a:p>
            <a:endParaRPr lang="en-US" dirty="0" smtClean="0"/>
          </a:p>
        </p:txBody>
      </p:sp>
    </p:spTree>
    <p:extLst>
      <p:ext uri="{BB962C8B-B14F-4D97-AF65-F5344CB8AC3E}">
        <p14:creationId xmlns:p14="http://schemas.microsoft.com/office/powerpoint/2010/main" val="30346877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3999" y="457200"/>
            <a:ext cx="10196946" cy="1143000"/>
          </a:xfrm>
        </p:spPr>
        <p:txBody>
          <a:bodyPr>
            <a:normAutofit/>
          </a:bodyPr>
          <a:lstStyle/>
          <a:p>
            <a:r>
              <a:rPr lang="en-US" dirty="0" smtClean="0"/>
              <a:t>Program modifications under consideration</a:t>
            </a:r>
            <a:endParaRPr lang="en-US" dirty="0"/>
          </a:p>
        </p:txBody>
      </p:sp>
      <p:sp>
        <p:nvSpPr>
          <p:cNvPr id="3" name="Content Placeholder 2"/>
          <p:cNvSpPr>
            <a:spLocks noGrp="1"/>
          </p:cNvSpPr>
          <p:nvPr>
            <p:ph sz="half" idx="1"/>
          </p:nvPr>
        </p:nvSpPr>
        <p:spPr>
          <a:xfrm>
            <a:off x="1523999" y="1600200"/>
            <a:ext cx="7807288" cy="4304841"/>
          </a:xfrm>
        </p:spPr>
        <p:txBody>
          <a:bodyPr>
            <a:normAutofit/>
          </a:bodyPr>
          <a:lstStyle/>
          <a:p>
            <a:r>
              <a:rPr lang="en-US" dirty="0" smtClean="0"/>
              <a:t>Food</a:t>
            </a:r>
            <a:endParaRPr lang="en-US" dirty="0" smtClean="0"/>
          </a:p>
          <a:p>
            <a:pPr lvl="1"/>
            <a:r>
              <a:rPr lang="en-US" sz="2000" dirty="0" smtClean="0"/>
              <a:t>Providing prepared meal options from local restaurants once a month</a:t>
            </a:r>
            <a:endParaRPr lang="en-US" sz="2000" dirty="0" smtClean="0"/>
          </a:p>
          <a:p>
            <a:pPr lvl="1"/>
            <a:r>
              <a:rPr lang="en-US" sz="2000" dirty="0" smtClean="0"/>
              <a:t>Offering bulk meat purchases to large households</a:t>
            </a:r>
          </a:p>
          <a:p>
            <a:pPr lvl="1"/>
            <a:r>
              <a:rPr lang="en-US" sz="2000" dirty="0" smtClean="0"/>
              <a:t>Changing grocery ordering process to improve efficiency and allow for program expansion. Goal is to retain the flexibility and personalization of the current program that provide participants with the ability to get food that meets their dietary needs and preferences</a:t>
            </a:r>
            <a:r>
              <a:rPr lang="en-US" dirty="0" smtClean="0"/>
              <a:t>.</a:t>
            </a:r>
            <a:endParaRPr lang="en-US" dirty="0" smtClean="0"/>
          </a:p>
        </p:txBody>
      </p:sp>
      <p:sp>
        <p:nvSpPr>
          <p:cNvPr id="5" name="TextBox 4"/>
          <p:cNvSpPr txBox="1"/>
          <p:nvPr/>
        </p:nvSpPr>
        <p:spPr>
          <a:xfrm>
            <a:off x="998154" y="6008317"/>
            <a:ext cx="10547523" cy="369332"/>
          </a:xfrm>
          <a:prstGeom prst="rect">
            <a:avLst/>
          </a:prstGeom>
          <a:noFill/>
          <a:ln>
            <a:solidFill>
              <a:schemeClr val="accent3"/>
            </a:solidFill>
          </a:ln>
        </p:spPr>
        <p:txBody>
          <a:bodyPr wrap="square" rtlCol="0">
            <a:spAutoFit/>
          </a:bodyPr>
          <a:lstStyle/>
          <a:p>
            <a:r>
              <a:rPr lang="en-US" b="1" dirty="0"/>
              <a:t>PUBLIC COMMENT</a:t>
            </a:r>
            <a:r>
              <a:rPr lang="en-US" dirty="0"/>
              <a:t>: Call </a:t>
            </a:r>
            <a:r>
              <a:rPr lang="en-US" b="1" dirty="0">
                <a:solidFill>
                  <a:schemeClr val="accent1"/>
                </a:solidFill>
              </a:rPr>
              <a:t>1 (929) 205-6099</a:t>
            </a:r>
            <a:r>
              <a:rPr lang="en-US" dirty="0"/>
              <a:t>, enter Meeting ID </a:t>
            </a:r>
            <a:r>
              <a:rPr lang="en-US" b="1" dirty="0">
                <a:solidFill>
                  <a:schemeClr val="accent1"/>
                </a:solidFill>
              </a:rPr>
              <a:t>853 2234 8885</a:t>
            </a:r>
            <a:r>
              <a:rPr lang="en-US" dirty="0"/>
              <a:t> and Password </a:t>
            </a:r>
            <a:r>
              <a:rPr lang="en-US" b="1" dirty="0">
                <a:solidFill>
                  <a:schemeClr val="accent1"/>
                </a:solidFill>
              </a:rPr>
              <a:t>725660</a:t>
            </a:r>
            <a:endParaRPr lang="en-US" dirty="0"/>
          </a:p>
        </p:txBody>
      </p:sp>
    </p:spTree>
    <p:extLst>
      <p:ext uri="{BB962C8B-B14F-4D97-AF65-F5344CB8AC3E}">
        <p14:creationId xmlns:p14="http://schemas.microsoft.com/office/powerpoint/2010/main" val="42327594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3999" y="457200"/>
            <a:ext cx="10196946" cy="1143000"/>
          </a:xfrm>
        </p:spPr>
        <p:txBody>
          <a:bodyPr>
            <a:normAutofit/>
          </a:bodyPr>
          <a:lstStyle/>
          <a:p>
            <a:r>
              <a:rPr lang="en-US" dirty="0" smtClean="0"/>
              <a:t>Public </a:t>
            </a:r>
            <a:r>
              <a:rPr lang="en-US" dirty="0" smtClean="0"/>
              <a:t>Comment received prior to hearing</a:t>
            </a:r>
            <a:endParaRPr lang="en-US" dirty="0"/>
          </a:p>
        </p:txBody>
      </p:sp>
      <p:sp>
        <p:nvSpPr>
          <p:cNvPr id="3" name="Content Placeholder 2"/>
          <p:cNvSpPr>
            <a:spLocks noGrp="1"/>
          </p:cNvSpPr>
          <p:nvPr>
            <p:ph sz="half" idx="1"/>
          </p:nvPr>
        </p:nvSpPr>
        <p:spPr>
          <a:xfrm>
            <a:off x="1006206" y="1737514"/>
            <a:ext cx="10196946" cy="4456252"/>
          </a:xfrm>
        </p:spPr>
        <p:txBody>
          <a:bodyPr>
            <a:normAutofit fontScale="92500" lnSpcReduction="20000"/>
          </a:bodyPr>
          <a:lstStyle/>
          <a:p>
            <a:pPr marL="45720" indent="0">
              <a:buNone/>
            </a:pPr>
            <a:r>
              <a:rPr lang="en-US" sz="3200" dirty="0"/>
              <a:t>Good Morning , I really don't have any complaints about the program , I found it pretty simple as far as ordering and submitting .</a:t>
            </a:r>
          </a:p>
          <a:p>
            <a:pPr marL="45720" indent="0">
              <a:buNone/>
            </a:pPr>
            <a:r>
              <a:rPr lang="en-US" sz="3200" dirty="0"/>
              <a:t>We are extremely thankful for the program during this time and have greatly appreciated the assistance .</a:t>
            </a:r>
          </a:p>
          <a:p>
            <a:pPr marL="45720" indent="0">
              <a:buNone/>
            </a:pPr>
            <a:r>
              <a:rPr lang="en-US" sz="3200" dirty="0"/>
              <a:t>The taco night was a nice treat and very much enjoyed . Ordering was simple and pickup was no problem.</a:t>
            </a:r>
          </a:p>
          <a:p>
            <a:pPr marL="45720" indent="0">
              <a:buNone/>
            </a:pPr>
            <a:r>
              <a:rPr lang="en-US" sz="3200" dirty="0"/>
              <a:t>Again thank you very much for all the assistance greatly appreciated</a:t>
            </a:r>
            <a:r>
              <a:rPr lang="en-US" sz="3200" dirty="0" smtClean="0"/>
              <a:t>.</a:t>
            </a:r>
          </a:p>
          <a:p>
            <a:pPr marL="45720" indent="0">
              <a:buNone/>
            </a:pPr>
            <a:r>
              <a:rPr lang="en-US" sz="3200" dirty="0" smtClean="0"/>
              <a:t>Jeanne</a:t>
            </a:r>
            <a:endParaRPr lang="en-US" sz="3200" dirty="0"/>
          </a:p>
          <a:p>
            <a:pPr marL="45720" indent="0">
              <a:buNone/>
            </a:pPr>
            <a:endParaRPr lang="en-US" dirty="0" smtClean="0"/>
          </a:p>
          <a:p>
            <a:endParaRPr lang="en-US" dirty="0" smtClean="0"/>
          </a:p>
        </p:txBody>
      </p:sp>
    </p:spTree>
    <p:extLst>
      <p:ext uri="{BB962C8B-B14F-4D97-AF65-F5344CB8AC3E}">
        <p14:creationId xmlns:p14="http://schemas.microsoft.com/office/powerpoint/2010/main" val="2131480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3999" y="457200"/>
            <a:ext cx="10196946" cy="1143000"/>
          </a:xfrm>
        </p:spPr>
        <p:txBody>
          <a:bodyPr>
            <a:normAutofit/>
          </a:bodyPr>
          <a:lstStyle/>
          <a:p>
            <a:r>
              <a:rPr lang="en-US" dirty="0" smtClean="0"/>
              <a:t>Public </a:t>
            </a:r>
            <a:r>
              <a:rPr lang="en-US" dirty="0" smtClean="0"/>
              <a:t>Comment received prior to hearing</a:t>
            </a:r>
            <a:endParaRPr lang="en-US" dirty="0"/>
          </a:p>
        </p:txBody>
      </p:sp>
      <p:sp>
        <p:nvSpPr>
          <p:cNvPr id="3" name="Content Placeholder 2"/>
          <p:cNvSpPr>
            <a:spLocks noGrp="1"/>
          </p:cNvSpPr>
          <p:nvPr>
            <p:ph sz="half" idx="1"/>
          </p:nvPr>
        </p:nvSpPr>
        <p:spPr>
          <a:xfrm>
            <a:off x="1006206" y="1737514"/>
            <a:ext cx="10196946" cy="4456252"/>
          </a:xfrm>
        </p:spPr>
        <p:txBody>
          <a:bodyPr>
            <a:normAutofit fontScale="85000" lnSpcReduction="20000"/>
          </a:bodyPr>
          <a:lstStyle/>
          <a:p>
            <a:pPr marL="45720" indent="0">
              <a:buNone/>
            </a:pPr>
            <a:r>
              <a:rPr lang="en-US" sz="3200" dirty="0"/>
              <a:t>I am very appreciative of the Mansfield Helping Hands program and the Mansfield town employees who run the program. The program has helped my food budget immensely during these difficult times. The meal kit from Moe's was also appreciated and enjoyed.</a:t>
            </a:r>
          </a:p>
          <a:p>
            <a:pPr marL="45720" indent="0">
              <a:buNone/>
            </a:pPr>
            <a:r>
              <a:rPr lang="en-US" sz="3200" dirty="0"/>
              <a:t> </a:t>
            </a:r>
            <a:r>
              <a:rPr lang="en-US" sz="3200" dirty="0" smtClean="0"/>
              <a:t>Jillene </a:t>
            </a:r>
            <a:r>
              <a:rPr lang="en-US" sz="3200" dirty="0"/>
              <a:t>was very helpful when I signed up and offered to meet with me at the Senior Center if I needed any assistance. I've emailed with Dorothy and Sandra and both have helped answer questions I've had as well. </a:t>
            </a:r>
          </a:p>
          <a:p>
            <a:pPr marL="45720" indent="0">
              <a:buNone/>
            </a:pPr>
            <a:r>
              <a:rPr lang="en-US" sz="3200" dirty="0"/>
              <a:t> </a:t>
            </a:r>
            <a:r>
              <a:rPr lang="en-US" sz="3200" dirty="0" smtClean="0"/>
              <a:t>Thank </a:t>
            </a:r>
            <a:r>
              <a:rPr lang="en-US" sz="3200" dirty="0"/>
              <a:t>you again, </a:t>
            </a:r>
          </a:p>
          <a:p>
            <a:pPr marL="45720" indent="0">
              <a:buNone/>
            </a:pPr>
            <a:r>
              <a:rPr lang="en-US" sz="3200" dirty="0"/>
              <a:t> </a:t>
            </a:r>
            <a:r>
              <a:rPr lang="en-US" sz="3200" dirty="0" smtClean="0"/>
              <a:t>April </a:t>
            </a:r>
            <a:r>
              <a:rPr lang="en-US" sz="3200" dirty="0"/>
              <a:t>Morin</a:t>
            </a:r>
          </a:p>
          <a:p>
            <a:pPr marL="45720" indent="0">
              <a:buNone/>
            </a:pPr>
            <a:r>
              <a:rPr lang="en-US" sz="3200" dirty="0"/>
              <a:t>604 Wrights Way, Storrs, CT 06268</a:t>
            </a:r>
          </a:p>
          <a:p>
            <a:pPr marL="45720" indent="0">
              <a:buNone/>
            </a:pPr>
            <a:endParaRPr lang="en-US" dirty="0" smtClean="0"/>
          </a:p>
          <a:p>
            <a:endParaRPr lang="en-US" dirty="0" smtClean="0"/>
          </a:p>
        </p:txBody>
      </p:sp>
    </p:spTree>
    <p:extLst>
      <p:ext uri="{BB962C8B-B14F-4D97-AF65-F5344CB8AC3E}">
        <p14:creationId xmlns:p14="http://schemas.microsoft.com/office/powerpoint/2010/main" val="15014278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3999" y="457200"/>
            <a:ext cx="10196946" cy="1143000"/>
          </a:xfrm>
        </p:spPr>
        <p:txBody>
          <a:bodyPr>
            <a:normAutofit/>
          </a:bodyPr>
          <a:lstStyle/>
          <a:p>
            <a:r>
              <a:rPr lang="en-US" dirty="0" smtClean="0"/>
              <a:t>Public </a:t>
            </a:r>
            <a:r>
              <a:rPr lang="en-US" dirty="0" smtClean="0"/>
              <a:t>Comment received prior to hearing</a:t>
            </a:r>
            <a:endParaRPr lang="en-US" dirty="0"/>
          </a:p>
        </p:txBody>
      </p:sp>
      <p:sp>
        <p:nvSpPr>
          <p:cNvPr id="3" name="Content Placeholder 2"/>
          <p:cNvSpPr>
            <a:spLocks noGrp="1"/>
          </p:cNvSpPr>
          <p:nvPr>
            <p:ph sz="half" idx="1"/>
          </p:nvPr>
        </p:nvSpPr>
        <p:spPr>
          <a:xfrm>
            <a:off x="1006206" y="1737514"/>
            <a:ext cx="10196946" cy="4456252"/>
          </a:xfrm>
        </p:spPr>
        <p:txBody>
          <a:bodyPr>
            <a:normAutofit fontScale="70000" lnSpcReduction="20000"/>
          </a:bodyPr>
          <a:lstStyle/>
          <a:p>
            <a:pPr marL="45720" indent="0">
              <a:buNone/>
            </a:pPr>
            <a:r>
              <a:rPr lang="en-US" sz="3400" dirty="0"/>
              <a:t>I would like to send you my comments on the portion of the food assistance</a:t>
            </a:r>
            <a:r>
              <a:rPr lang="en-US" sz="3400" dirty="0" smtClean="0"/>
              <a:t>. Of </a:t>
            </a:r>
            <a:r>
              <a:rPr lang="en-US" sz="3400" dirty="0"/>
              <a:t>course, continuing the childcare is as important as the food assistance (just that I do not participate in that portion).</a:t>
            </a:r>
          </a:p>
          <a:p>
            <a:pPr marL="45720" indent="0">
              <a:buNone/>
            </a:pPr>
            <a:r>
              <a:rPr lang="en-US" sz="3400" dirty="0"/>
              <a:t>We are retired and are on just social security</a:t>
            </a:r>
            <a:r>
              <a:rPr lang="en-US" sz="3400" dirty="0" smtClean="0"/>
              <a:t>. This </a:t>
            </a:r>
            <a:r>
              <a:rPr lang="en-US" sz="3400" dirty="0"/>
              <a:t>assistance has taken a huge burden off our shoulders</a:t>
            </a:r>
            <a:r>
              <a:rPr lang="en-US" sz="3400" dirty="0" smtClean="0"/>
              <a:t>. The </a:t>
            </a:r>
            <a:r>
              <a:rPr lang="en-US" sz="3400" dirty="0"/>
              <a:t>current situation is now much worse with the prices of Everything going up</a:t>
            </a:r>
            <a:r>
              <a:rPr lang="en-US" sz="3400" dirty="0" smtClean="0"/>
              <a:t>. Our </a:t>
            </a:r>
            <a:r>
              <a:rPr lang="en-US" sz="3400" dirty="0"/>
              <a:t>oil bill has gone up approximately $150.00 so far for the winter months and who knows how much higher it will go</a:t>
            </a:r>
            <a:r>
              <a:rPr lang="en-US" sz="3400" dirty="0" smtClean="0"/>
              <a:t>. I </a:t>
            </a:r>
            <a:r>
              <a:rPr lang="en-US" sz="3400" dirty="0"/>
              <a:t>know we all are aware of the gas prices too.</a:t>
            </a:r>
          </a:p>
          <a:p>
            <a:pPr marL="45720" indent="0">
              <a:buNone/>
            </a:pPr>
            <a:r>
              <a:rPr lang="en-US" sz="3400" dirty="0"/>
              <a:t>It is with gratitude that I want to thank the support we have gotten with this program, and sincerely hope it can continue</a:t>
            </a:r>
            <a:r>
              <a:rPr lang="en-US" sz="3400" dirty="0" smtClean="0"/>
              <a:t>. Thank </a:t>
            </a:r>
            <a:r>
              <a:rPr lang="en-US" sz="3400" dirty="0"/>
              <a:t>you for passing this along as necessary.</a:t>
            </a:r>
          </a:p>
          <a:p>
            <a:pPr marL="45720" indent="0">
              <a:buNone/>
            </a:pPr>
            <a:r>
              <a:rPr lang="en-US" sz="3400" dirty="0"/>
              <a:t>Please let me know if there is any thing else you would need me to express.</a:t>
            </a:r>
          </a:p>
          <a:p>
            <a:pPr marL="45720" indent="0">
              <a:buNone/>
            </a:pPr>
            <a:r>
              <a:rPr lang="en-US" sz="3400" dirty="0"/>
              <a:t> </a:t>
            </a:r>
            <a:r>
              <a:rPr lang="en-US" sz="3400" dirty="0" smtClean="0"/>
              <a:t>Thanks </a:t>
            </a:r>
            <a:r>
              <a:rPr lang="en-US" sz="3400" dirty="0"/>
              <a:t>again</a:t>
            </a:r>
            <a:r>
              <a:rPr lang="en-US" sz="3400" dirty="0" smtClean="0"/>
              <a:t>,  Pat </a:t>
            </a:r>
            <a:r>
              <a:rPr lang="en-US" sz="3400" dirty="0"/>
              <a:t>Lewis</a:t>
            </a:r>
          </a:p>
          <a:p>
            <a:pPr marL="45720" indent="0">
              <a:buNone/>
            </a:pPr>
            <a:endParaRPr lang="en-US" dirty="0" smtClean="0"/>
          </a:p>
          <a:p>
            <a:endParaRPr lang="en-US" dirty="0" smtClean="0"/>
          </a:p>
        </p:txBody>
      </p:sp>
    </p:spTree>
    <p:extLst>
      <p:ext uri="{BB962C8B-B14F-4D97-AF65-F5344CB8AC3E}">
        <p14:creationId xmlns:p14="http://schemas.microsoft.com/office/powerpoint/2010/main" val="19624619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3999" y="457200"/>
            <a:ext cx="10196946" cy="1143000"/>
          </a:xfrm>
        </p:spPr>
        <p:txBody>
          <a:bodyPr>
            <a:normAutofit/>
          </a:bodyPr>
          <a:lstStyle/>
          <a:p>
            <a:r>
              <a:rPr lang="en-US" dirty="0" smtClean="0"/>
              <a:t>Public Comment/Q&amp;A</a:t>
            </a:r>
            <a:endParaRPr lang="en-US" dirty="0"/>
          </a:p>
        </p:txBody>
      </p:sp>
      <p:sp>
        <p:nvSpPr>
          <p:cNvPr id="3" name="Content Placeholder 2"/>
          <p:cNvSpPr>
            <a:spLocks noGrp="1"/>
          </p:cNvSpPr>
          <p:nvPr>
            <p:ph sz="half" idx="1"/>
          </p:nvPr>
        </p:nvSpPr>
        <p:spPr>
          <a:xfrm>
            <a:off x="1006206" y="1996306"/>
            <a:ext cx="10196946" cy="2079935"/>
          </a:xfrm>
        </p:spPr>
        <p:txBody>
          <a:bodyPr>
            <a:normAutofit/>
          </a:bodyPr>
          <a:lstStyle/>
          <a:p>
            <a:pPr marL="45720" indent="0" algn="ctr">
              <a:buNone/>
            </a:pPr>
            <a:r>
              <a:rPr lang="en-US" dirty="0"/>
              <a:t>Please call </a:t>
            </a:r>
            <a:r>
              <a:rPr lang="en-US" b="1" dirty="0">
                <a:solidFill>
                  <a:schemeClr val="accent1"/>
                </a:solidFill>
              </a:rPr>
              <a:t>1 (929) 205-6099</a:t>
            </a:r>
            <a:r>
              <a:rPr lang="en-US" dirty="0"/>
              <a:t>, enter Meeting ID Number  </a:t>
            </a:r>
            <a:r>
              <a:rPr lang="en-US" b="1" dirty="0">
                <a:solidFill>
                  <a:schemeClr val="accent1"/>
                </a:solidFill>
              </a:rPr>
              <a:t>853 2234 8885</a:t>
            </a:r>
            <a:r>
              <a:rPr lang="en-US" dirty="0"/>
              <a:t> and Password </a:t>
            </a:r>
            <a:r>
              <a:rPr lang="en-US" b="1" dirty="0">
                <a:solidFill>
                  <a:schemeClr val="accent1"/>
                </a:solidFill>
              </a:rPr>
              <a:t>725660</a:t>
            </a:r>
            <a:r>
              <a:rPr lang="en-US" dirty="0"/>
              <a:t>.to participate in the public comment portion of the public hearing or if you have any questions regarding the program. </a:t>
            </a:r>
          </a:p>
          <a:p>
            <a:pPr marL="45720" indent="0">
              <a:buNone/>
            </a:pPr>
            <a:endParaRPr lang="en-US" dirty="0" smtClean="0"/>
          </a:p>
          <a:p>
            <a:endParaRPr lang="en-US" dirty="0" smtClean="0"/>
          </a:p>
        </p:txBody>
      </p:sp>
    </p:spTree>
    <p:extLst>
      <p:ext uri="{BB962C8B-B14F-4D97-AF65-F5344CB8AC3E}">
        <p14:creationId xmlns:p14="http://schemas.microsoft.com/office/powerpoint/2010/main" val="39213329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Presentation Overview</a:t>
            </a:r>
            <a:endParaRPr lang="en-US" dirty="0"/>
          </a:p>
        </p:txBody>
      </p:sp>
      <p:pic>
        <p:nvPicPr>
          <p:cNvPr id="10" name="Picture Placeholder 9"/>
          <p:cNvPicPr>
            <a:picLocks noGrp="1" noChangeAspect="1"/>
          </p:cNvPicPr>
          <p:nvPr>
            <p:ph type="pic" idx="10"/>
          </p:nvPr>
        </p:nvPicPr>
        <p:blipFill rotWithShape="1">
          <a:blip r:embed="rId3" cstate="print">
            <a:extLst>
              <a:ext uri="{28A0092B-C50C-407E-A947-70E740481C1C}">
                <a14:useLocalDpi xmlns:a14="http://schemas.microsoft.com/office/drawing/2010/main" val="0"/>
              </a:ext>
            </a:extLst>
          </a:blip>
          <a:srcRect l="51981" r="315"/>
          <a:stretch/>
        </p:blipFill>
        <p:spPr/>
      </p:pic>
      <p:pic>
        <p:nvPicPr>
          <p:cNvPr id="12" name="Picture Placeholder 11"/>
          <p:cNvPicPr>
            <a:picLocks noGrp="1" noChangeAspect="1"/>
          </p:cNvPicPr>
          <p:nvPr>
            <p:ph type="pic" idx="11"/>
          </p:nvPr>
        </p:nvPicPr>
        <p:blipFill rotWithShape="1">
          <a:blip r:embed="rId4">
            <a:extLst>
              <a:ext uri="{28A0092B-C50C-407E-A947-70E740481C1C}">
                <a14:useLocalDpi xmlns:a14="http://schemas.microsoft.com/office/drawing/2010/main" val="0"/>
              </a:ext>
            </a:extLst>
          </a:blip>
          <a:srcRect l="4835" t="19075" r="51298"/>
          <a:stretch/>
        </p:blipFill>
        <p:spPr/>
      </p:pic>
      <p:pic>
        <p:nvPicPr>
          <p:cNvPr id="13" name="Picture Placeholder 12"/>
          <p:cNvPicPr>
            <a:picLocks noGrp="1" noChangeAspect="1"/>
          </p:cNvPicPr>
          <p:nvPr>
            <p:ph type="pic" idx="12"/>
          </p:nvPr>
        </p:nvPicPr>
        <p:blipFill rotWithShape="1">
          <a:blip r:embed="rId5">
            <a:extLst>
              <a:ext uri="{28A0092B-C50C-407E-A947-70E740481C1C}">
                <a14:useLocalDpi xmlns:a14="http://schemas.microsoft.com/office/drawing/2010/main" val="0"/>
              </a:ext>
            </a:extLst>
          </a:blip>
          <a:srcRect l="-5811" t="-225832" r="-10395" b="-84846"/>
          <a:stretch/>
        </p:blipFill>
        <p:spPr/>
      </p:pic>
      <p:sp>
        <p:nvSpPr>
          <p:cNvPr id="6" name="Subtitle 5"/>
          <p:cNvSpPr>
            <a:spLocks noGrp="1"/>
          </p:cNvSpPr>
          <p:nvPr>
            <p:ph type="subTitle" idx="1"/>
          </p:nvPr>
        </p:nvSpPr>
        <p:spPr/>
        <p:txBody>
          <a:bodyPr/>
          <a:lstStyle/>
          <a:p>
            <a:r>
              <a:rPr lang="en-US" dirty="0" smtClean="0"/>
              <a:t>March 3, 2022</a:t>
            </a:r>
            <a:endParaRPr lang="en-US" dirty="0"/>
          </a:p>
        </p:txBody>
      </p:sp>
      <p:sp>
        <p:nvSpPr>
          <p:cNvPr id="7" name="TextBox 6"/>
          <p:cNvSpPr txBox="1"/>
          <p:nvPr/>
        </p:nvSpPr>
        <p:spPr>
          <a:xfrm>
            <a:off x="4384713" y="1068636"/>
            <a:ext cx="3349128" cy="830997"/>
          </a:xfrm>
          <a:prstGeom prst="rect">
            <a:avLst/>
          </a:prstGeom>
          <a:noFill/>
        </p:spPr>
        <p:txBody>
          <a:bodyPr wrap="square" rtlCol="0">
            <a:spAutoFit/>
          </a:bodyPr>
          <a:lstStyle/>
          <a:p>
            <a:pPr algn="ctr"/>
            <a:r>
              <a:rPr lang="en-US" sz="2400" b="1" dirty="0" smtClean="0">
                <a:solidFill>
                  <a:schemeClr val="bg1"/>
                </a:solidFill>
              </a:rPr>
              <a:t>Helping Hands Program Status</a:t>
            </a:r>
            <a:endParaRPr lang="en-US" sz="2400" b="1" dirty="0">
              <a:solidFill>
                <a:schemeClr val="bg1"/>
              </a:solidFill>
            </a:endParaRPr>
          </a:p>
        </p:txBody>
      </p:sp>
      <p:sp>
        <p:nvSpPr>
          <p:cNvPr id="8" name="TextBox 7"/>
          <p:cNvSpPr txBox="1"/>
          <p:nvPr/>
        </p:nvSpPr>
        <p:spPr>
          <a:xfrm>
            <a:off x="8408073" y="1068636"/>
            <a:ext cx="3349128" cy="830997"/>
          </a:xfrm>
          <a:prstGeom prst="rect">
            <a:avLst/>
          </a:prstGeom>
          <a:noFill/>
        </p:spPr>
        <p:txBody>
          <a:bodyPr wrap="square" rtlCol="0">
            <a:spAutoFit/>
          </a:bodyPr>
          <a:lstStyle/>
          <a:p>
            <a:pPr algn="ctr"/>
            <a:r>
              <a:rPr lang="en-US" sz="2400" b="1" dirty="0" smtClean="0">
                <a:solidFill>
                  <a:schemeClr val="accent2"/>
                </a:solidFill>
              </a:rPr>
              <a:t>Community Feedback</a:t>
            </a:r>
            <a:endParaRPr lang="en-US" sz="2400" b="1" dirty="0">
              <a:solidFill>
                <a:schemeClr val="accent2"/>
              </a:solidFill>
            </a:endParaRPr>
          </a:p>
        </p:txBody>
      </p:sp>
      <p:sp>
        <p:nvSpPr>
          <p:cNvPr id="9" name="TextBox 8"/>
          <p:cNvSpPr txBox="1"/>
          <p:nvPr/>
        </p:nvSpPr>
        <p:spPr>
          <a:xfrm>
            <a:off x="361353" y="1068636"/>
            <a:ext cx="3349128" cy="1569660"/>
          </a:xfrm>
          <a:prstGeom prst="rect">
            <a:avLst/>
          </a:prstGeom>
          <a:noFill/>
        </p:spPr>
        <p:txBody>
          <a:bodyPr wrap="square" rtlCol="0">
            <a:spAutoFit/>
          </a:bodyPr>
          <a:lstStyle/>
          <a:p>
            <a:pPr algn="ctr"/>
            <a:r>
              <a:rPr lang="en-US" sz="2400" b="1" dirty="0" smtClean="0">
                <a:solidFill>
                  <a:schemeClr val="bg1"/>
                </a:solidFill>
              </a:rPr>
              <a:t>Small Cities Community Development Block Grant Overview</a:t>
            </a:r>
            <a:endParaRPr lang="en-US" sz="2400" b="1" dirty="0">
              <a:solidFill>
                <a:schemeClr val="bg1"/>
              </a:solidFill>
            </a:endParaRPr>
          </a:p>
        </p:txBody>
      </p:sp>
    </p:spTree>
    <p:extLst>
      <p:ext uri="{BB962C8B-B14F-4D97-AF65-F5344CB8AC3E}">
        <p14:creationId xmlns:p14="http://schemas.microsoft.com/office/powerpoint/2010/main" val="2429671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3999" y="457200"/>
            <a:ext cx="10196946" cy="1143000"/>
          </a:xfrm>
        </p:spPr>
        <p:txBody>
          <a:bodyPr>
            <a:normAutofit/>
          </a:bodyPr>
          <a:lstStyle/>
          <a:p>
            <a:r>
              <a:rPr lang="en-US" dirty="0" smtClean="0"/>
              <a:t>Small Cities Community Development Block Grant (CDBG) Program Overview</a:t>
            </a:r>
            <a:endParaRPr lang="en-US" dirty="0"/>
          </a:p>
        </p:txBody>
      </p:sp>
      <p:sp>
        <p:nvSpPr>
          <p:cNvPr id="3" name="Content Placeholder 2"/>
          <p:cNvSpPr>
            <a:spLocks noGrp="1"/>
          </p:cNvSpPr>
          <p:nvPr>
            <p:ph sz="half" idx="1"/>
          </p:nvPr>
        </p:nvSpPr>
        <p:spPr>
          <a:xfrm>
            <a:off x="1523999" y="1600200"/>
            <a:ext cx="10196946" cy="4592783"/>
          </a:xfrm>
        </p:spPr>
        <p:txBody>
          <a:bodyPr>
            <a:normAutofit fontScale="92500" lnSpcReduction="20000"/>
          </a:bodyPr>
          <a:lstStyle/>
          <a:p>
            <a:pPr>
              <a:spcBef>
                <a:spcPts val="1200"/>
              </a:spcBef>
            </a:pPr>
            <a:r>
              <a:rPr lang="en-US" dirty="0" smtClean="0"/>
              <a:t>Primary Goal </a:t>
            </a:r>
            <a:br>
              <a:rPr lang="en-US" dirty="0" smtClean="0"/>
            </a:br>
            <a:r>
              <a:rPr lang="en-US" sz="2200" dirty="0" smtClean="0">
                <a:solidFill>
                  <a:schemeClr val="accent1"/>
                </a:solidFill>
              </a:rPr>
              <a:t>Development </a:t>
            </a:r>
            <a:r>
              <a:rPr lang="en-US" sz="2200" dirty="0">
                <a:solidFill>
                  <a:schemeClr val="accent1"/>
                </a:solidFill>
              </a:rPr>
              <a:t>of viable communities by the provision of decent housing and a suitable living environment and expanding economic opportunities, principally for persons of low- and moderate income. </a:t>
            </a:r>
            <a:endParaRPr lang="en-US" sz="2200" dirty="0" smtClean="0">
              <a:solidFill>
                <a:schemeClr val="accent1"/>
              </a:solidFill>
            </a:endParaRPr>
          </a:p>
          <a:p>
            <a:pPr>
              <a:spcBef>
                <a:spcPts val="1200"/>
              </a:spcBef>
            </a:pPr>
            <a:r>
              <a:rPr lang="en-US" dirty="0" smtClean="0"/>
              <a:t>National </a:t>
            </a:r>
            <a:r>
              <a:rPr lang="en-US" dirty="0"/>
              <a:t>Objectives</a:t>
            </a:r>
            <a:br>
              <a:rPr lang="en-US" dirty="0"/>
            </a:br>
            <a:r>
              <a:rPr lang="en-US" sz="2200" dirty="0">
                <a:solidFill>
                  <a:schemeClr val="accent1"/>
                </a:solidFill>
              </a:rPr>
              <a:t>Projects funded through this program must be an eligible activity as described above and must meet one of the following national objectives:</a:t>
            </a:r>
            <a:endParaRPr lang="en-US" sz="2200" dirty="0"/>
          </a:p>
          <a:p>
            <a:pPr lvl="1"/>
            <a:r>
              <a:rPr lang="en-US" sz="2000" dirty="0"/>
              <a:t>Provide benefits to low- and moderate- income persons</a:t>
            </a:r>
            <a:r>
              <a:rPr lang="en-US" sz="2000" b="1" dirty="0">
                <a:solidFill>
                  <a:schemeClr val="accent3"/>
                </a:solidFill>
              </a:rPr>
              <a:t>;</a:t>
            </a:r>
          </a:p>
          <a:p>
            <a:pPr lvl="1"/>
            <a:r>
              <a:rPr lang="en-US" sz="2000" dirty="0"/>
              <a:t>Aid in the prevention of slums or blight; and </a:t>
            </a:r>
          </a:p>
          <a:p>
            <a:pPr lvl="1"/>
            <a:r>
              <a:rPr lang="en-US" sz="2000" dirty="0"/>
              <a:t>Provide funding for projects that have a particular urgency because existing conditions pose a serious and immediate threat to the health or welfare of the community</a:t>
            </a:r>
          </a:p>
          <a:p>
            <a:pPr>
              <a:spcBef>
                <a:spcPts val="1200"/>
              </a:spcBef>
            </a:pPr>
            <a:r>
              <a:rPr lang="en-US" dirty="0" smtClean="0"/>
              <a:t>CARES Act provided supplemental CDBG funding (CDBG-CV) for activities that enable a community to:</a:t>
            </a:r>
          </a:p>
          <a:p>
            <a:pPr lvl="1"/>
            <a:r>
              <a:rPr lang="en-US" sz="2000" b="1" dirty="0" smtClean="0"/>
              <a:t>Prepare for </a:t>
            </a:r>
            <a:r>
              <a:rPr lang="en-US" sz="2000" dirty="0" smtClean="0"/>
              <a:t>COVID-19</a:t>
            </a:r>
          </a:p>
          <a:p>
            <a:pPr lvl="1"/>
            <a:r>
              <a:rPr lang="en-US" sz="2000" b="1" dirty="0" smtClean="0"/>
              <a:t>Prevent</a:t>
            </a:r>
            <a:r>
              <a:rPr lang="en-US" sz="2000" dirty="0" smtClean="0"/>
              <a:t> the spread of COVID-19</a:t>
            </a:r>
          </a:p>
          <a:p>
            <a:pPr lvl="1"/>
            <a:r>
              <a:rPr lang="en-US" sz="2000" b="1" dirty="0" smtClean="0"/>
              <a:t>Respond to </a:t>
            </a:r>
            <a:r>
              <a:rPr lang="en-US" sz="2000" dirty="0" smtClean="0"/>
              <a:t>the fall-out of COVID-19</a:t>
            </a:r>
          </a:p>
        </p:txBody>
      </p:sp>
      <p:sp>
        <p:nvSpPr>
          <p:cNvPr id="15" name="TextBox 14"/>
          <p:cNvSpPr txBox="1"/>
          <p:nvPr/>
        </p:nvSpPr>
        <p:spPr>
          <a:xfrm>
            <a:off x="1009170" y="6192983"/>
            <a:ext cx="10547523" cy="369332"/>
          </a:xfrm>
          <a:prstGeom prst="rect">
            <a:avLst/>
          </a:prstGeom>
          <a:noFill/>
          <a:ln>
            <a:solidFill>
              <a:schemeClr val="accent3"/>
            </a:solidFill>
          </a:ln>
        </p:spPr>
        <p:txBody>
          <a:bodyPr wrap="square" rtlCol="0">
            <a:spAutoFit/>
          </a:bodyPr>
          <a:lstStyle/>
          <a:p>
            <a:r>
              <a:rPr lang="en-US" b="1" dirty="0" smtClean="0"/>
              <a:t>PUBLIC COMMENT</a:t>
            </a:r>
            <a:r>
              <a:rPr lang="en-US" dirty="0" smtClean="0"/>
              <a:t>: Call </a:t>
            </a:r>
            <a:r>
              <a:rPr lang="en-US" b="1" dirty="0">
                <a:solidFill>
                  <a:schemeClr val="accent1"/>
                </a:solidFill>
              </a:rPr>
              <a:t>1 (929) 205-6099</a:t>
            </a:r>
            <a:r>
              <a:rPr lang="en-US" dirty="0" smtClean="0"/>
              <a:t>, </a:t>
            </a:r>
            <a:r>
              <a:rPr lang="en-US" dirty="0"/>
              <a:t>enter </a:t>
            </a:r>
            <a:r>
              <a:rPr lang="en-US" dirty="0" smtClean="0"/>
              <a:t>Meeting ID </a:t>
            </a:r>
            <a:r>
              <a:rPr lang="en-US" b="1" dirty="0" smtClean="0">
                <a:solidFill>
                  <a:schemeClr val="accent1"/>
                </a:solidFill>
              </a:rPr>
              <a:t>853 </a:t>
            </a:r>
            <a:r>
              <a:rPr lang="en-US" b="1" dirty="0">
                <a:solidFill>
                  <a:schemeClr val="accent1"/>
                </a:solidFill>
              </a:rPr>
              <a:t>2234 8885</a:t>
            </a:r>
            <a:r>
              <a:rPr lang="en-US" dirty="0" smtClean="0"/>
              <a:t> </a:t>
            </a:r>
            <a:r>
              <a:rPr lang="en-US" dirty="0"/>
              <a:t>and Password </a:t>
            </a:r>
            <a:r>
              <a:rPr lang="en-US" b="1" dirty="0">
                <a:solidFill>
                  <a:schemeClr val="accent1"/>
                </a:solidFill>
              </a:rPr>
              <a:t>725660</a:t>
            </a:r>
            <a:endParaRPr lang="en-US" dirty="0"/>
          </a:p>
        </p:txBody>
      </p:sp>
    </p:spTree>
    <p:extLst>
      <p:ext uri="{BB962C8B-B14F-4D97-AF65-F5344CB8AC3E}">
        <p14:creationId xmlns:p14="http://schemas.microsoft.com/office/powerpoint/2010/main" val="11028016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27982" y="716999"/>
            <a:ext cx="3125787" cy="602198"/>
          </a:xfrm>
        </p:spPr>
        <p:txBody>
          <a:bodyPr>
            <a:normAutofit fontScale="90000"/>
          </a:bodyPr>
          <a:lstStyle/>
          <a:p>
            <a:r>
              <a:rPr lang="en-US" b="1" dirty="0" smtClean="0">
                <a:solidFill>
                  <a:schemeClr val="accent2"/>
                </a:solidFill>
              </a:rPr>
              <a:t>Mansfield Application</a:t>
            </a:r>
            <a:endParaRPr lang="en-US" b="1" dirty="0">
              <a:solidFill>
                <a:schemeClr val="accent2"/>
              </a:solidFill>
            </a:endParaRPr>
          </a:p>
        </p:txBody>
      </p:sp>
      <p:sp>
        <p:nvSpPr>
          <p:cNvPr id="3" name="Picture Placeholder 2"/>
          <p:cNvSpPr>
            <a:spLocks noGrp="1"/>
          </p:cNvSpPr>
          <p:nvPr>
            <p:ph type="pic" idx="1"/>
          </p:nvPr>
        </p:nvSpPr>
        <p:spPr/>
      </p:sp>
      <p:graphicFrame>
        <p:nvGraphicFramePr>
          <p:cNvPr id="5" name="Diagram 4"/>
          <p:cNvGraphicFramePr/>
          <p:nvPr>
            <p:extLst>
              <p:ext uri="{D42A27DB-BD31-4B8C-83A1-F6EECF244321}">
                <p14:modId xmlns:p14="http://schemas.microsoft.com/office/powerpoint/2010/main" val="2846388252"/>
              </p:ext>
            </p:extLst>
          </p:nvPr>
        </p:nvGraphicFramePr>
        <p:xfrm>
          <a:off x="192504" y="1042282"/>
          <a:ext cx="7688180" cy="50059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Content Placeholder 10"/>
          <p:cNvSpPr txBox="1">
            <a:spLocks/>
          </p:cNvSpPr>
          <p:nvPr/>
        </p:nvSpPr>
        <p:spPr>
          <a:xfrm>
            <a:off x="8527983" y="1319197"/>
            <a:ext cx="3125787" cy="1908746"/>
          </a:xfrm>
          <a:prstGeom prst="rect">
            <a:avLst/>
          </a:prstGeom>
        </p:spPr>
        <p:txBody>
          <a:bodyPr>
            <a:normAutofit/>
          </a:bodyPr>
          <a:lstStyle>
            <a:lvl1pPr marL="274320" indent="-228600" algn="l" defTabSz="914400" rtl="0" eaLnBrk="1" latinLnBrk="0" hangingPunct="1">
              <a:lnSpc>
                <a:spcPct val="90000"/>
              </a:lnSpc>
              <a:spcBef>
                <a:spcPts val="1800"/>
              </a:spcBef>
              <a:buClr>
                <a:schemeClr val="accent1">
                  <a:lumMod val="50000"/>
                </a:schemeClr>
              </a:buClr>
              <a:buSzPct val="100000"/>
              <a:buFont typeface="Arial" pitchFamily="34" charset="0"/>
              <a:buChar char="▪"/>
              <a:defRPr sz="2000" kern="1200">
                <a:solidFill>
                  <a:schemeClr val="accent3"/>
                </a:solidFill>
                <a:latin typeface="+mj-lt"/>
                <a:ea typeface="+mn-ea"/>
                <a:cs typeface="+mn-cs"/>
              </a:defRPr>
            </a:lvl1pPr>
            <a:lvl2pPr marL="594360" indent="-228600" algn="l" defTabSz="914400" rtl="0" eaLnBrk="1" latinLnBrk="0" hangingPunct="1">
              <a:lnSpc>
                <a:spcPct val="90000"/>
              </a:lnSpc>
              <a:spcBef>
                <a:spcPts val="800"/>
              </a:spcBef>
              <a:buClr>
                <a:schemeClr val="accent1">
                  <a:lumMod val="50000"/>
                </a:schemeClr>
              </a:buClr>
              <a:buSzPct val="100000"/>
              <a:buFont typeface="Arial" pitchFamily="34" charset="0"/>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Clr>
                <a:schemeClr val="accent1">
                  <a:lumMod val="50000"/>
                </a:schemeClr>
              </a:buClr>
              <a:buSzPct val="100000"/>
              <a:buFont typeface="Arial" pitchFamily="34" charset="0"/>
              <a:buChar char="▪"/>
              <a:defRPr sz="1600" kern="1200">
                <a:solidFill>
                  <a:schemeClr val="tx1"/>
                </a:solidFill>
                <a:latin typeface="+mn-lt"/>
                <a:ea typeface="+mn-ea"/>
                <a:cs typeface="+mn-cs"/>
              </a:defRPr>
            </a:lvl3pPr>
            <a:lvl4pPr marL="1188720" indent="-182880" algn="l" defTabSz="914400" rtl="0" eaLnBrk="1" latinLnBrk="0" hangingPunct="1">
              <a:lnSpc>
                <a:spcPct val="90000"/>
              </a:lnSpc>
              <a:spcBef>
                <a:spcPts val="800"/>
              </a:spcBef>
              <a:buClr>
                <a:schemeClr val="accent1">
                  <a:lumMod val="50000"/>
                </a:schemeClr>
              </a:buClr>
              <a:buSzPct val="100000"/>
              <a:buFont typeface="Arial" pitchFamily="34" charset="0"/>
              <a:buChar char="▪"/>
              <a:defRPr sz="1400" kern="1200">
                <a:solidFill>
                  <a:schemeClr val="tx1"/>
                </a:solidFill>
                <a:latin typeface="+mn-lt"/>
                <a:ea typeface="+mn-ea"/>
                <a:cs typeface="+mn-cs"/>
              </a:defRPr>
            </a:lvl4pPr>
            <a:lvl5pPr marL="1463040" indent="-182880" algn="l" defTabSz="914400" rtl="0" eaLnBrk="1" latinLnBrk="0" hangingPunct="1">
              <a:lnSpc>
                <a:spcPct val="90000"/>
              </a:lnSpc>
              <a:spcBef>
                <a:spcPts val="800"/>
              </a:spcBef>
              <a:buClr>
                <a:schemeClr val="accent1">
                  <a:lumMod val="50000"/>
                </a:schemeClr>
              </a:buClr>
              <a:buSzPct val="100000"/>
              <a:buFont typeface="Arial" pitchFamily="34" charset="0"/>
              <a:buChar char="▪"/>
              <a:defRPr sz="1400" kern="1200">
                <a:solidFill>
                  <a:schemeClr val="tx1"/>
                </a:solidFill>
                <a:latin typeface="+mn-lt"/>
                <a:ea typeface="+mn-ea"/>
                <a:cs typeface="+mn-cs"/>
              </a:defRPr>
            </a:lvl5pPr>
            <a:lvl6pPr marL="1691640" indent="-182880" algn="l" defTabSz="914400" rtl="0" eaLnBrk="1" latinLnBrk="0" hangingPunct="1">
              <a:lnSpc>
                <a:spcPct val="90000"/>
              </a:lnSpc>
              <a:spcBef>
                <a:spcPts val="800"/>
              </a:spcBef>
              <a:buClr>
                <a:schemeClr val="accent1">
                  <a:lumMod val="50000"/>
                </a:schemeClr>
              </a:buClr>
              <a:buSzPct val="100000"/>
              <a:buFont typeface="Arial" pitchFamily="34" charset="0"/>
              <a:buChar char="▪"/>
              <a:defRPr sz="1400" kern="1200">
                <a:solidFill>
                  <a:schemeClr val="tx1"/>
                </a:solidFill>
                <a:latin typeface="+mn-lt"/>
                <a:ea typeface="+mn-ea"/>
                <a:cs typeface="+mn-cs"/>
              </a:defRPr>
            </a:lvl6pPr>
            <a:lvl7pPr marL="1920240" indent="-182880" algn="l" defTabSz="914400" rtl="0" eaLnBrk="1" latinLnBrk="0" hangingPunct="1">
              <a:lnSpc>
                <a:spcPct val="90000"/>
              </a:lnSpc>
              <a:spcBef>
                <a:spcPts val="800"/>
              </a:spcBef>
              <a:buClr>
                <a:schemeClr val="accent1">
                  <a:lumMod val="50000"/>
                </a:schemeClr>
              </a:buClr>
              <a:buSzPct val="100000"/>
              <a:buFont typeface="Arial" pitchFamily="34" charset="0"/>
              <a:buChar char="▪"/>
              <a:defRPr sz="1400" kern="1200">
                <a:solidFill>
                  <a:schemeClr val="tx1"/>
                </a:solidFill>
                <a:latin typeface="+mn-lt"/>
                <a:ea typeface="+mn-ea"/>
                <a:cs typeface="+mn-cs"/>
              </a:defRPr>
            </a:lvl7pPr>
            <a:lvl8pPr marL="2148840" indent="-182880" algn="l" defTabSz="914400" rtl="0" eaLnBrk="1" latinLnBrk="0" hangingPunct="1">
              <a:lnSpc>
                <a:spcPct val="90000"/>
              </a:lnSpc>
              <a:spcBef>
                <a:spcPts val="800"/>
              </a:spcBef>
              <a:buClr>
                <a:schemeClr val="accent1">
                  <a:lumMod val="50000"/>
                </a:schemeClr>
              </a:buClr>
              <a:buSzPct val="100000"/>
              <a:buFont typeface="Arial" pitchFamily="34" charset="0"/>
              <a:buChar char="▪"/>
              <a:defRPr sz="1400" kern="1200">
                <a:solidFill>
                  <a:schemeClr val="tx1"/>
                </a:solidFill>
                <a:latin typeface="+mn-lt"/>
                <a:ea typeface="+mn-ea"/>
                <a:cs typeface="+mn-cs"/>
              </a:defRPr>
            </a:lvl8pPr>
            <a:lvl9pPr marL="2377440" indent="-182880" algn="l" defTabSz="914400" rtl="0" eaLnBrk="1" latinLnBrk="0" hangingPunct="1">
              <a:lnSpc>
                <a:spcPct val="90000"/>
              </a:lnSpc>
              <a:spcBef>
                <a:spcPts val="800"/>
              </a:spcBef>
              <a:buClr>
                <a:schemeClr val="accent1">
                  <a:lumMod val="50000"/>
                </a:schemeClr>
              </a:buClr>
              <a:buSzPct val="100000"/>
              <a:buFont typeface="Arial" pitchFamily="34" charset="0"/>
              <a:buChar char="▪"/>
              <a:defRPr sz="1400" kern="1200">
                <a:solidFill>
                  <a:schemeClr val="tx1"/>
                </a:solidFill>
                <a:latin typeface="+mn-lt"/>
                <a:ea typeface="+mn-ea"/>
                <a:cs typeface="+mn-cs"/>
              </a:defRPr>
            </a:lvl9pPr>
          </a:lstStyle>
          <a:p>
            <a:pPr>
              <a:spcBef>
                <a:spcPts val="1200"/>
              </a:spcBef>
              <a:buClr>
                <a:schemeClr val="bg1"/>
              </a:buClr>
            </a:pPr>
            <a:r>
              <a:rPr lang="en-US" dirty="0" smtClean="0">
                <a:solidFill>
                  <a:schemeClr val="bg1"/>
                </a:solidFill>
                <a:latin typeface="+mn-lt"/>
              </a:rPr>
              <a:t>Assistance with Childcare Costs</a:t>
            </a:r>
          </a:p>
          <a:p>
            <a:pPr>
              <a:spcBef>
                <a:spcPts val="1200"/>
              </a:spcBef>
              <a:buClr>
                <a:schemeClr val="bg1"/>
              </a:buClr>
            </a:pPr>
            <a:r>
              <a:rPr lang="en-US" dirty="0" smtClean="0">
                <a:solidFill>
                  <a:schemeClr val="bg1"/>
                </a:solidFill>
                <a:latin typeface="+mn-lt"/>
              </a:rPr>
              <a:t>Food Security/Nutrition Assistance</a:t>
            </a:r>
          </a:p>
          <a:p>
            <a:pPr>
              <a:spcBef>
                <a:spcPts val="1200"/>
              </a:spcBef>
              <a:buClr>
                <a:schemeClr val="bg1"/>
              </a:buClr>
            </a:pPr>
            <a:r>
              <a:rPr lang="en-US" dirty="0" smtClean="0">
                <a:solidFill>
                  <a:schemeClr val="bg1"/>
                </a:solidFill>
                <a:latin typeface="+mn-lt"/>
              </a:rPr>
              <a:t>Rent Assistance</a:t>
            </a:r>
          </a:p>
          <a:p>
            <a:endParaRPr lang="en-US" dirty="0"/>
          </a:p>
        </p:txBody>
      </p:sp>
      <p:sp>
        <p:nvSpPr>
          <p:cNvPr id="6" name="Title 1"/>
          <p:cNvSpPr>
            <a:spLocks noGrp="1"/>
          </p:cNvSpPr>
          <p:nvPr>
            <p:ph type="title"/>
          </p:nvPr>
        </p:nvSpPr>
        <p:spPr>
          <a:xfrm>
            <a:off x="192505" y="145500"/>
            <a:ext cx="7909079" cy="702800"/>
          </a:xfrm>
        </p:spPr>
        <p:txBody>
          <a:bodyPr>
            <a:noAutofit/>
          </a:bodyPr>
          <a:lstStyle/>
          <a:p>
            <a:r>
              <a:rPr lang="en-US" sz="3200" b="1" dirty="0" smtClean="0">
                <a:solidFill>
                  <a:schemeClr val="accent1"/>
                </a:solidFill>
              </a:rPr>
              <a:t>Eligible Activities</a:t>
            </a:r>
            <a:endParaRPr lang="en-US" sz="3200" b="1" dirty="0">
              <a:solidFill>
                <a:schemeClr val="accent1"/>
              </a:solidFill>
            </a:endParaRPr>
          </a:p>
        </p:txBody>
      </p:sp>
      <p:sp>
        <p:nvSpPr>
          <p:cNvPr id="7" name="TextBox 6"/>
          <p:cNvSpPr txBox="1"/>
          <p:nvPr/>
        </p:nvSpPr>
        <p:spPr>
          <a:xfrm>
            <a:off x="192504" y="6129964"/>
            <a:ext cx="7688180" cy="646331"/>
          </a:xfrm>
          <a:prstGeom prst="rect">
            <a:avLst/>
          </a:prstGeom>
          <a:noFill/>
          <a:ln>
            <a:solidFill>
              <a:schemeClr val="accent3"/>
            </a:solidFill>
          </a:ln>
        </p:spPr>
        <p:txBody>
          <a:bodyPr wrap="square" rtlCol="0">
            <a:spAutoFit/>
          </a:bodyPr>
          <a:lstStyle/>
          <a:p>
            <a:r>
              <a:rPr lang="en-US" b="1" dirty="0"/>
              <a:t>PUBLIC COMMENT</a:t>
            </a:r>
            <a:r>
              <a:rPr lang="en-US" dirty="0"/>
              <a:t>: Call </a:t>
            </a:r>
            <a:r>
              <a:rPr lang="en-US" b="1" dirty="0">
                <a:solidFill>
                  <a:schemeClr val="accent1"/>
                </a:solidFill>
              </a:rPr>
              <a:t>1 (929) 205-6099</a:t>
            </a:r>
            <a:r>
              <a:rPr lang="en-US" dirty="0"/>
              <a:t>, enter Meeting ID </a:t>
            </a:r>
            <a:r>
              <a:rPr lang="en-US" b="1" dirty="0">
                <a:solidFill>
                  <a:schemeClr val="accent1"/>
                </a:solidFill>
              </a:rPr>
              <a:t>853 2234 8885</a:t>
            </a:r>
            <a:r>
              <a:rPr lang="en-US" dirty="0"/>
              <a:t> and Password </a:t>
            </a:r>
            <a:r>
              <a:rPr lang="en-US" b="1" dirty="0">
                <a:solidFill>
                  <a:schemeClr val="accent1"/>
                </a:solidFill>
              </a:rPr>
              <a:t>725660</a:t>
            </a:r>
            <a:endParaRPr lang="en-US" dirty="0"/>
          </a:p>
        </p:txBody>
      </p:sp>
      <p:sp>
        <p:nvSpPr>
          <p:cNvPr id="9" name="Title 1"/>
          <p:cNvSpPr txBox="1">
            <a:spLocks/>
          </p:cNvSpPr>
          <p:nvPr/>
        </p:nvSpPr>
        <p:spPr>
          <a:xfrm>
            <a:off x="8625297" y="3537316"/>
            <a:ext cx="3125787" cy="602198"/>
          </a:xfrm>
          <a:prstGeom prst="rect">
            <a:avLst/>
          </a:prstGeom>
        </p:spPr>
        <p:txBody>
          <a:bodyPr vert="horz" lIns="91440" tIns="45720" rIns="91440" bIns="45720" rtlCol="0" anchor="b">
            <a:normAutofit fontScale="97500"/>
          </a:bodyPr>
          <a:lstStyle>
            <a:lvl1pPr algn="l" defTabSz="914400" rtl="0" eaLnBrk="1" latinLnBrk="0" hangingPunct="1">
              <a:lnSpc>
                <a:spcPct val="90000"/>
              </a:lnSpc>
              <a:spcBef>
                <a:spcPct val="0"/>
              </a:spcBef>
              <a:buNone/>
              <a:defRPr sz="3000" kern="1200" cap="all" baseline="0">
                <a:solidFill>
                  <a:schemeClr val="bg1"/>
                </a:solidFill>
                <a:latin typeface="+mj-lt"/>
                <a:ea typeface="+mj-ea"/>
                <a:cs typeface="+mj-cs"/>
              </a:defRPr>
            </a:lvl1pPr>
          </a:lstStyle>
          <a:p>
            <a:r>
              <a:rPr lang="en-US" b="1" dirty="0" smtClean="0">
                <a:solidFill>
                  <a:schemeClr val="accent2"/>
                </a:solidFill>
              </a:rPr>
              <a:t>Grant Award</a:t>
            </a:r>
            <a:endParaRPr lang="en-US" b="1" dirty="0">
              <a:solidFill>
                <a:schemeClr val="accent2"/>
              </a:solidFill>
            </a:endParaRPr>
          </a:p>
        </p:txBody>
      </p:sp>
      <p:sp>
        <p:nvSpPr>
          <p:cNvPr id="10" name="Content Placeholder 10"/>
          <p:cNvSpPr txBox="1">
            <a:spLocks/>
          </p:cNvSpPr>
          <p:nvPr/>
        </p:nvSpPr>
        <p:spPr>
          <a:xfrm>
            <a:off x="8625298" y="4139514"/>
            <a:ext cx="3125787" cy="1908746"/>
          </a:xfrm>
          <a:prstGeom prst="rect">
            <a:avLst/>
          </a:prstGeom>
        </p:spPr>
        <p:txBody>
          <a:bodyPr>
            <a:normAutofit/>
          </a:bodyPr>
          <a:lstStyle>
            <a:lvl1pPr marL="274320" indent="-228600" algn="l" defTabSz="914400" rtl="0" eaLnBrk="1" latinLnBrk="0" hangingPunct="1">
              <a:lnSpc>
                <a:spcPct val="90000"/>
              </a:lnSpc>
              <a:spcBef>
                <a:spcPts val="1800"/>
              </a:spcBef>
              <a:buClr>
                <a:schemeClr val="accent1">
                  <a:lumMod val="50000"/>
                </a:schemeClr>
              </a:buClr>
              <a:buSzPct val="100000"/>
              <a:buFont typeface="Arial" pitchFamily="34" charset="0"/>
              <a:buChar char="▪"/>
              <a:defRPr sz="2000" kern="1200">
                <a:solidFill>
                  <a:schemeClr val="accent3"/>
                </a:solidFill>
                <a:latin typeface="+mj-lt"/>
                <a:ea typeface="+mn-ea"/>
                <a:cs typeface="+mn-cs"/>
              </a:defRPr>
            </a:lvl1pPr>
            <a:lvl2pPr marL="594360" indent="-228600" algn="l" defTabSz="914400" rtl="0" eaLnBrk="1" latinLnBrk="0" hangingPunct="1">
              <a:lnSpc>
                <a:spcPct val="90000"/>
              </a:lnSpc>
              <a:spcBef>
                <a:spcPts val="800"/>
              </a:spcBef>
              <a:buClr>
                <a:schemeClr val="accent1">
                  <a:lumMod val="50000"/>
                </a:schemeClr>
              </a:buClr>
              <a:buSzPct val="100000"/>
              <a:buFont typeface="Arial" pitchFamily="34" charset="0"/>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Clr>
                <a:schemeClr val="accent1">
                  <a:lumMod val="50000"/>
                </a:schemeClr>
              </a:buClr>
              <a:buSzPct val="100000"/>
              <a:buFont typeface="Arial" pitchFamily="34" charset="0"/>
              <a:buChar char="▪"/>
              <a:defRPr sz="1600" kern="1200">
                <a:solidFill>
                  <a:schemeClr val="tx1"/>
                </a:solidFill>
                <a:latin typeface="+mn-lt"/>
                <a:ea typeface="+mn-ea"/>
                <a:cs typeface="+mn-cs"/>
              </a:defRPr>
            </a:lvl3pPr>
            <a:lvl4pPr marL="1188720" indent="-182880" algn="l" defTabSz="914400" rtl="0" eaLnBrk="1" latinLnBrk="0" hangingPunct="1">
              <a:lnSpc>
                <a:spcPct val="90000"/>
              </a:lnSpc>
              <a:spcBef>
                <a:spcPts val="800"/>
              </a:spcBef>
              <a:buClr>
                <a:schemeClr val="accent1">
                  <a:lumMod val="50000"/>
                </a:schemeClr>
              </a:buClr>
              <a:buSzPct val="100000"/>
              <a:buFont typeface="Arial" pitchFamily="34" charset="0"/>
              <a:buChar char="▪"/>
              <a:defRPr sz="1400" kern="1200">
                <a:solidFill>
                  <a:schemeClr val="tx1"/>
                </a:solidFill>
                <a:latin typeface="+mn-lt"/>
                <a:ea typeface="+mn-ea"/>
                <a:cs typeface="+mn-cs"/>
              </a:defRPr>
            </a:lvl4pPr>
            <a:lvl5pPr marL="1463040" indent="-182880" algn="l" defTabSz="914400" rtl="0" eaLnBrk="1" latinLnBrk="0" hangingPunct="1">
              <a:lnSpc>
                <a:spcPct val="90000"/>
              </a:lnSpc>
              <a:spcBef>
                <a:spcPts val="800"/>
              </a:spcBef>
              <a:buClr>
                <a:schemeClr val="accent1">
                  <a:lumMod val="50000"/>
                </a:schemeClr>
              </a:buClr>
              <a:buSzPct val="100000"/>
              <a:buFont typeface="Arial" pitchFamily="34" charset="0"/>
              <a:buChar char="▪"/>
              <a:defRPr sz="1400" kern="1200">
                <a:solidFill>
                  <a:schemeClr val="tx1"/>
                </a:solidFill>
                <a:latin typeface="+mn-lt"/>
                <a:ea typeface="+mn-ea"/>
                <a:cs typeface="+mn-cs"/>
              </a:defRPr>
            </a:lvl5pPr>
            <a:lvl6pPr marL="1691640" indent="-182880" algn="l" defTabSz="914400" rtl="0" eaLnBrk="1" latinLnBrk="0" hangingPunct="1">
              <a:lnSpc>
                <a:spcPct val="90000"/>
              </a:lnSpc>
              <a:spcBef>
                <a:spcPts val="800"/>
              </a:spcBef>
              <a:buClr>
                <a:schemeClr val="accent1">
                  <a:lumMod val="50000"/>
                </a:schemeClr>
              </a:buClr>
              <a:buSzPct val="100000"/>
              <a:buFont typeface="Arial" pitchFamily="34" charset="0"/>
              <a:buChar char="▪"/>
              <a:defRPr sz="1400" kern="1200">
                <a:solidFill>
                  <a:schemeClr val="tx1"/>
                </a:solidFill>
                <a:latin typeface="+mn-lt"/>
                <a:ea typeface="+mn-ea"/>
                <a:cs typeface="+mn-cs"/>
              </a:defRPr>
            </a:lvl6pPr>
            <a:lvl7pPr marL="1920240" indent="-182880" algn="l" defTabSz="914400" rtl="0" eaLnBrk="1" latinLnBrk="0" hangingPunct="1">
              <a:lnSpc>
                <a:spcPct val="90000"/>
              </a:lnSpc>
              <a:spcBef>
                <a:spcPts val="800"/>
              </a:spcBef>
              <a:buClr>
                <a:schemeClr val="accent1">
                  <a:lumMod val="50000"/>
                </a:schemeClr>
              </a:buClr>
              <a:buSzPct val="100000"/>
              <a:buFont typeface="Arial" pitchFamily="34" charset="0"/>
              <a:buChar char="▪"/>
              <a:defRPr sz="1400" kern="1200">
                <a:solidFill>
                  <a:schemeClr val="tx1"/>
                </a:solidFill>
                <a:latin typeface="+mn-lt"/>
                <a:ea typeface="+mn-ea"/>
                <a:cs typeface="+mn-cs"/>
              </a:defRPr>
            </a:lvl7pPr>
            <a:lvl8pPr marL="2148840" indent="-182880" algn="l" defTabSz="914400" rtl="0" eaLnBrk="1" latinLnBrk="0" hangingPunct="1">
              <a:lnSpc>
                <a:spcPct val="90000"/>
              </a:lnSpc>
              <a:spcBef>
                <a:spcPts val="800"/>
              </a:spcBef>
              <a:buClr>
                <a:schemeClr val="accent1">
                  <a:lumMod val="50000"/>
                </a:schemeClr>
              </a:buClr>
              <a:buSzPct val="100000"/>
              <a:buFont typeface="Arial" pitchFamily="34" charset="0"/>
              <a:buChar char="▪"/>
              <a:defRPr sz="1400" kern="1200">
                <a:solidFill>
                  <a:schemeClr val="tx1"/>
                </a:solidFill>
                <a:latin typeface="+mn-lt"/>
                <a:ea typeface="+mn-ea"/>
                <a:cs typeface="+mn-cs"/>
              </a:defRPr>
            </a:lvl8pPr>
            <a:lvl9pPr marL="2377440" indent="-182880" algn="l" defTabSz="914400" rtl="0" eaLnBrk="1" latinLnBrk="0" hangingPunct="1">
              <a:lnSpc>
                <a:spcPct val="90000"/>
              </a:lnSpc>
              <a:spcBef>
                <a:spcPts val="800"/>
              </a:spcBef>
              <a:buClr>
                <a:schemeClr val="accent1">
                  <a:lumMod val="50000"/>
                </a:schemeClr>
              </a:buClr>
              <a:buSzPct val="100000"/>
              <a:buFont typeface="Arial" pitchFamily="34" charset="0"/>
              <a:buChar char="▪"/>
              <a:defRPr sz="1400" kern="1200">
                <a:solidFill>
                  <a:schemeClr val="tx1"/>
                </a:solidFill>
                <a:latin typeface="+mn-lt"/>
                <a:ea typeface="+mn-ea"/>
                <a:cs typeface="+mn-cs"/>
              </a:defRPr>
            </a:lvl9pPr>
          </a:lstStyle>
          <a:p>
            <a:pPr>
              <a:spcBef>
                <a:spcPts val="1200"/>
              </a:spcBef>
              <a:buClr>
                <a:schemeClr val="bg1"/>
              </a:buClr>
            </a:pPr>
            <a:r>
              <a:rPr lang="en-US" dirty="0" smtClean="0">
                <a:solidFill>
                  <a:schemeClr val="bg1"/>
                </a:solidFill>
                <a:latin typeface="+mn-lt"/>
              </a:rPr>
              <a:t>$500,000</a:t>
            </a:r>
          </a:p>
          <a:p>
            <a:pPr>
              <a:spcBef>
                <a:spcPts val="1200"/>
              </a:spcBef>
              <a:buClr>
                <a:schemeClr val="bg1"/>
              </a:buClr>
            </a:pPr>
            <a:r>
              <a:rPr lang="en-US" dirty="0" smtClean="0">
                <a:solidFill>
                  <a:schemeClr val="bg1"/>
                </a:solidFill>
                <a:latin typeface="+mn-lt"/>
              </a:rPr>
              <a:t>Rental Assistance </a:t>
            </a:r>
            <a:r>
              <a:rPr lang="en-US" b="1" dirty="0" smtClean="0">
                <a:solidFill>
                  <a:schemeClr val="accent2"/>
                </a:solidFill>
                <a:latin typeface="+mn-lt"/>
              </a:rPr>
              <a:t>Not Approved</a:t>
            </a:r>
            <a:endParaRPr lang="en-US" dirty="0"/>
          </a:p>
        </p:txBody>
      </p:sp>
    </p:spTree>
    <p:extLst>
      <p:ext uri="{BB962C8B-B14F-4D97-AF65-F5344CB8AC3E}">
        <p14:creationId xmlns:p14="http://schemas.microsoft.com/office/powerpoint/2010/main" val="42495812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3999" y="457200"/>
            <a:ext cx="9144000" cy="1143000"/>
          </a:xfrm>
        </p:spPr>
        <p:txBody>
          <a:bodyPr/>
          <a:lstStyle/>
          <a:p>
            <a:r>
              <a:rPr lang="en-US" dirty="0" smtClean="0"/>
              <a:t>Proposed SC CDBG-CV Grant Application: COVID-19 ASSISTANCE PROGRAM FOR RESIDENTS</a:t>
            </a:r>
            <a:endParaRPr lang="en-US" dirty="0"/>
          </a:p>
        </p:txBody>
      </p:sp>
      <p:sp>
        <p:nvSpPr>
          <p:cNvPr id="3" name="Content Placeholder 2"/>
          <p:cNvSpPr>
            <a:spLocks noGrp="1"/>
          </p:cNvSpPr>
          <p:nvPr>
            <p:ph idx="1"/>
          </p:nvPr>
        </p:nvSpPr>
        <p:spPr/>
        <p:txBody>
          <a:bodyPr>
            <a:normAutofit/>
          </a:bodyPr>
          <a:lstStyle/>
          <a:p>
            <a:r>
              <a:rPr lang="en-US" sz="2400" dirty="0" smtClean="0"/>
              <a:t>Childcare Assistance</a:t>
            </a:r>
          </a:p>
          <a:p>
            <a:pPr lvl="1"/>
            <a:r>
              <a:rPr lang="en-US" sz="2000" dirty="0" smtClean="0"/>
              <a:t>Up to </a:t>
            </a:r>
            <a:r>
              <a:rPr lang="en-US" sz="2000" dirty="0" smtClean="0"/>
              <a:t>6 months (26 weeks) </a:t>
            </a:r>
            <a:r>
              <a:rPr lang="en-US" sz="2000" dirty="0" smtClean="0"/>
              <a:t>of assistance with childcare expenses</a:t>
            </a:r>
          </a:p>
          <a:p>
            <a:pPr lvl="1"/>
            <a:r>
              <a:rPr lang="en-US" sz="2000" dirty="0" smtClean="0"/>
              <a:t>Town would cover the gap between the actual childcare cost and 7% of household income, which is the standard at which childcare is considered affordable by the U.S. Department of Health and Human Services</a:t>
            </a:r>
          </a:p>
          <a:p>
            <a:pPr lvl="1"/>
            <a:r>
              <a:rPr lang="en-US" sz="2000" dirty="0" smtClean="0"/>
              <a:t>Up to $9,000 per household</a:t>
            </a:r>
            <a:endParaRPr lang="en-US" sz="2000" dirty="0" smtClean="0"/>
          </a:p>
          <a:p>
            <a:pPr lvl="1"/>
            <a:r>
              <a:rPr lang="en-US" sz="2000" dirty="0" smtClean="0"/>
              <a:t>Payment will be made directly to childcare </a:t>
            </a:r>
            <a:r>
              <a:rPr lang="en-US" sz="2000" dirty="0" smtClean="0"/>
              <a:t>provider</a:t>
            </a:r>
          </a:p>
          <a:p>
            <a:r>
              <a:rPr lang="en-US" sz="2400" dirty="0" smtClean="0"/>
              <a:t>Food Assistance</a:t>
            </a:r>
          </a:p>
          <a:p>
            <a:pPr lvl="1"/>
            <a:r>
              <a:rPr lang="en-US" sz="2000" dirty="0" smtClean="0"/>
              <a:t>Staple groceries and prepared meals</a:t>
            </a:r>
            <a:endParaRPr lang="en-US" sz="2000" dirty="0" smtClean="0"/>
          </a:p>
        </p:txBody>
      </p:sp>
      <p:sp>
        <p:nvSpPr>
          <p:cNvPr id="5" name="TextBox 4"/>
          <p:cNvSpPr txBox="1"/>
          <p:nvPr/>
        </p:nvSpPr>
        <p:spPr>
          <a:xfrm>
            <a:off x="998154" y="6139156"/>
            <a:ext cx="10547523" cy="369332"/>
          </a:xfrm>
          <a:prstGeom prst="rect">
            <a:avLst/>
          </a:prstGeom>
          <a:noFill/>
          <a:ln>
            <a:solidFill>
              <a:schemeClr val="accent3"/>
            </a:solidFill>
          </a:ln>
        </p:spPr>
        <p:txBody>
          <a:bodyPr wrap="square" rtlCol="0">
            <a:spAutoFit/>
          </a:bodyPr>
          <a:lstStyle/>
          <a:p>
            <a:r>
              <a:rPr lang="en-US" b="1" dirty="0"/>
              <a:t>PUBLIC COMMENT</a:t>
            </a:r>
            <a:r>
              <a:rPr lang="en-US" dirty="0"/>
              <a:t>: Call </a:t>
            </a:r>
            <a:r>
              <a:rPr lang="en-US" b="1" dirty="0">
                <a:solidFill>
                  <a:schemeClr val="accent1"/>
                </a:solidFill>
              </a:rPr>
              <a:t>1 (929) 205-6099</a:t>
            </a:r>
            <a:r>
              <a:rPr lang="en-US" dirty="0"/>
              <a:t>, enter Meeting ID </a:t>
            </a:r>
            <a:r>
              <a:rPr lang="en-US" b="1" dirty="0">
                <a:solidFill>
                  <a:schemeClr val="accent1"/>
                </a:solidFill>
              </a:rPr>
              <a:t>853 2234 8885</a:t>
            </a:r>
            <a:r>
              <a:rPr lang="en-US" dirty="0"/>
              <a:t> and Password </a:t>
            </a:r>
            <a:r>
              <a:rPr lang="en-US" b="1" dirty="0">
                <a:solidFill>
                  <a:schemeClr val="accent1"/>
                </a:solidFill>
              </a:rPr>
              <a:t>725660</a:t>
            </a:r>
            <a:endParaRPr lang="en-US" dirty="0"/>
          </a:p>
        </p:txBody>
      </p:sp>
    </p:spTree>
    <p:extLst>
      <p:ext uri="{BB962C8B-B14F-4D97-AF65-F5344CB8AC3E}">
        <p14:creationId xmlns:p14="http://schemas.microsoft.com/office/powerpoint/2010/main" val="5079051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3999" y="457200"/>
            <a:ext cx="10196946" cy="1143000"/>
          </a:xfrm>
        </p:spPr>
        <p:txBody>
          <a:bodyPr>
            <a:normAutofit/>
          </a:bodyPr>
          <a:lstStyle/>
          <a:p>
            <a:r>
              <a:rPr lang="en-US" dirty="0" smtClean="0"/>
              <a:t>Funding status</a:t>
            </a:r>
            <a:endParaRPr lang="en-US" dirty="0"/>
          </a:p>
        </p:txBody>
      </p:sp>
      <p:sp>
        <p:nvSpPr>
          <p:cNvPr id="5" name="TextBox 4"/>
          <p:cNvSpPr txBox="1"/>
          <p:nvPr/>
        </p:nvSpPr>
        <p:spPr>
          <a:xfrm>
            <a:off x="998154" y="6008317"/>
            <a:ext cx="10547523" cy="369332"/>
          </a:xfrm>
          <a:prstGeom prst="rect">
            <a:avLst/>
          </a:prstGeom>
          <a:noFill/>
          <a:ln>
            <a:solidFill>
              <a:schemeClr val="accent3"/>
            </a:solidFill>
          </a:ln>
        </p:spPr>
        <p:txBody>
          <a:bodyPr wrap="square" rtlCol="0">
            <a:spAutoFit/>
          </a:bodyPr>
          <a:lstStyle/>
          <a:p>
            <a:r>
              <a:rPr lang="en-US" b="1" dirty="0"/>
              <a:t>PUBLIC COMMENT</a:t>
            </a:r>
            <a:r>
              <a:rPr lang="en-US" dirty="0"/>
              <a:t>: Call </a:t>
            </a:r>
            <a:r>
              <a:rPr lang="en-US" b="1" dirty="0">
                <a:solidFill>
                  <a:schemeClr val="accent1"/>
                </a:solidFill>
              </a:rPr>
              <a:t>1 (929) 205-6099</a:t>
            </a:r>
            <a:r>
              <a:rPr lang="en-US" dirty="0"/>
              <a:t>, enter Meeting ID </a:t>
            </a:r>
            <a:r>
              <a:rPr lang="en-US" b="1" dirty="0">
                <a:solidFill>
                  <a:schemeClr val="accent1"/>
                </a:solidFill>
              </a:rPr>
              <a:t>853 2234 8885</a:t>
            </a:r>
            <a:r>
              <a:rPr lang="en-US" dirty="0"/>
              <a:t> and Password </a:t>
            </a:r>
            <a:r>
              <a:rPr lang="en-US" b="1" dirty="0">
                <a:solidFill>
                  <a:schemeClr val="accent1"/>
                </a:solidFill>
              </a:rPr>
              <a:t>725660</a:t>
            </a:r>
            <a:endParaRPr lang="en-US" dirty="0"/>
          </a:p>
        </p:txBody>
      </p:sp>
      <p:graphicFrame>
        <p:nvGraphicFramePr>
          <p:cNvPr id="7" name="Chart 6"/>
          <p:cNvGraphicFramePr>
            <a:graphicFrameLocks/>
          </p:cNvGraphicFramePr>
          <p:nvPr>
            <p:extLst>
              <p:ext uri="{D42A27DB-BD31-4B8C-83A1-F6EECF244321}">
                <p14:modId xmlns:p14="http://schemas.microsoft.com/office/powerpoint/2010/main" val="2936157163"/>
              </p:ext>
            </p:extLst>
          </p:nvPr>
        </p:nvGraphicFramePr>
        <p:xfrm>
          <a:off x="0" y="1600200"/>
          <a:ext cx="7628626" cy="4196751"/>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7901796" y="1600200"/>
            <a:ext cx="3643881" cy="4401205"/>
          </a:xfrm>
          <a:prstGeom prst="rect">
            <a:avLst/>
          </a:prstGeom>
          <a:noFill/>
        </p:spPr>
        <p:txBody>
          <a:bodyPr wrap="square" rtlCol="0">
            <a:spAutoFit/>
          </a:bodyPr>
          <a:lstStyle/>
          <a:p>
            <a:pPr marL="342900" indent="-342900">
              <a:buFont typeface="Arial" panose="020B0604020202020204" pitchFamily="34" charset="0"/>
              <a:buChar char="•"/>
            </a:pPr>
            <a:r>
              <a:rPr lang="en-US" sz="2000" b="1" dirty="0" smtClean="0"/>
              <a:t>Program Delivery</a:t>
            </a:r>
          </a:p>
          <a:p>
            <a:pPr marL="800100" lvl="1" indent="-342900">
              <a:buFont typeface="Arial" panose="020B0604020202020204" pitchFamily="34" charset="0"/>
              <a:buChar char="•"/>
            </a:pPr>
            <a:r>
              <a:rPr lang="en-US" sz="2000" dirty="0" smtClean="0"/>
              <a:t>Food</a:t>
            </a:r>
          </a:p>
          <a:p>
            <a:pPr marL="800100" lvl="1" indent="-342900">
              <a:buFont typeface="Arial" panose="020B0604020202020204" pitchFamily="34" charset="0"/>
              <a:buChar char="•"/>
            </a:pPr>
            <a:r>
              <a:rPr lang="en-US" sz="2000" dirty="0" smtClean="0"/>
              <a:t>Childcare Costs</a:t>
            </a:r>
          </a:p>
          <a:p>
            <a:pPr marL="800100" lvl="1" indent="-342900">
              <a:buFont typeface="Arial" panose="020B0604020202020204" pitchFamily="34" charset="0"/>
              <a:buChar char="•"/>
            </a:pPr>
            <a:r>
              <a:rPr lang="en-US" sz="2000" dirty="0" smtClean="0"/>
              <a:t>Staff time associated with program activities (assisting applicants, purchasing food, etc.)</a:t>
            </a:r>
          </a:p>
          <a:p>
            <a:pPr marL="800100" lvl="1" indent="-342900">
              <a:buFont typeface="Arial" panose="020B0604020202020204" pitchFamily="34" charset="0"/>
              <a:buChar char="•"/>
            </a:pPr>
            <a:r>
              <a:rPr lang="en-US" sz="2000" dirty="0" smtClean="0"/>
              <a:t>Marketing</a:t>
            </a:r>
          </a:p>
          <a:p>
            <a:pPr marL="800100" lvl="1" indent="-342900">
              <a:buFont typeface="Arial" panose="020B0604020202020204" pitchFamily="34" charset="0"/>
              <a:buChar char="•"/>
            </a:pPr>
            <a:r>
              <a:rPr lang="en-US" sz="2000" dirty="0" smtClean="0"/>
              <a:t>Translation</a:t>
            </a:r>
          </a:p>
          <a:p>
            <a:pPr marL="342900" indent="-342900">
              <a:buFont typeface="Arial" panose="020B0604020202020204" pitchFamily="34" charset="0"/>
              <a:buChar char="•"/>
            </a:pPr>
            <a:r>
              <a:rPr lang="en-US" sz="2000" b="1" dirty="0" smtClean="0"/>
              <a:t>Program Administration</a:t>
            </a:r>
          </a:p>
          <a:p>
            <a:pPr marL="800100" lvl="1" indent="-342900">
              <a:buFont typeface="Arial" panose="020B0604020202020204" pitchFamily="34" charset="0"/>
              <a:buChar char="•"/>
            </a:pPr>
            <a:r>
              <a:rPr lang="en-US" sz="2000" dirty="0" smtClean="0"/>
              <a:t>Legal Notices</a:t>
            </a:r>
          </a:p>
          <a:p>
            <a:pPr marL="800100" lvl="1" indent="-342900">
              <a:buFont typeface="Arial" panose="020B0604020202020204" pitchFamily="34" charset="0"/>
              <a:buChar char="•"/>
            </a:pPr>
            <a:r>
              <a:rPr lang="en-US" sz="2000" dirty="0" smtClean="0"/>
              <a:t>Procurement of Services</a:t>
            </a:r>
          </a:p>
          <a:p>
            <a:pPr marL="800100" lvl="1" indent="-342900">
              <a:buFont typeface="Arial" panose="020B0604020202020204" pitchFamily="34" charset="0"/>
              <a:buChar char="•"/>
            </a:pPr>
            <a:r>
              <a:rPr lang="en-US" sz="2000" dirty="0" smtClean="0"/>
              <a:t>Reporting</a:t>
            </a:r>
          </a:p>
        </p:txBody>
      </p:sp>
    </p:spTree>
    <p:extLst>
      <p:ext uri="{BB962C8B-B14F-4D97-AF65-F5344CB8AC3E}">
        <p14:creationId xmlns:p14="http://schemas.microsoft.com/office/powerpoint/2010/main" val="6088545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3999" y="457200"/>
            <a:ext cx="10196946" cy="1143000"/>
          </a:xfrm>
        </p:spPr>
        <p:txBody>
          <a:bodyPr>
            <a:normAutofit/>
          </a:bodyPr>
          <a:lstStyle/>
          <a:p>
            <a:r>
              <a:rPr lang="en-US" dirty="0" smtClean="0"/>
              <a:t>Helping Hands Program Status Update</a:t>
            </a:r>
            <a:endParaRPr lang="en-US" dirty="0"/>
          </a:p>
        </p:txBody>
      </p:sp>
      <p:sp>
        <p:nvSpPr>
          <p:cNvPr id="3" name="Content Placeholder 2"/>
          <p:cNvSpPr>
            <a:spLocks noGrp="1"/>
          </p:cNvSpPr>
          <p:nvPr>
            <p:ph sz="half" idx="1"/>
          </p:nvPr>
        </p:nvSpPr>
        <p:spPr>
          <a:xfrm>
            <a:off x="1523999" y="1600200"/>
            <a:ext cx="9757274" cy="4058727"/>
          </a:xfrm>
        </p:spPr>
        <p:txBody>
          <a:bodyPr>
            <a:normAutofit lnSpcReduction="10000"/>
          </a:bodyPr>
          <a:lstStyle/>
          <a:p>
            <a:r>
              <a:rPr lang="en-US" dirty="0" smtClean="0"/>
              <a:t>Participating Households</a:t>
            </a:r>
            <a:br>
              <a:rPr lang="en-US" dirty="0" smtClean="0"/>
            </a:br>
            <a:r>
              <a:rPr lang="en-US" dirty="0" smtClean="0">
                <a:solidFill>
                  <a:schemeClr val="accent1"/>
                </a:solidFill>
              </a:rPr>
              <a:t>Application identified goal of assisting at least 100 households over 2 year assistance </a:t>
            </a:r>
            <a:r>
              <a:rPr lang="en-US" dirty="0" smtClean="0">
                <a:solidFill>
                  <a:schemeClr val="accent1"/>
                </a:solidFill>
              </a:rPr>
              <a:t>period (January 2021-December 2022). </a:t>
            </a:r>
            <a:br>
              <a:rPr lang="en-US" dirty="0" smtClean="0">
                <a:solidFill>
                  <a:schemeClr val="accent1"/>
                </a:solidFill>
              </a:rPr>
            </a:br>
            <a:r>
              <a:rPr lang="en-US" dirty="0" smtClean="0">
                <a:solidFill>
                  <a:schemeClr val="accent1"/>
                </a:solidFill>
              </a:rPr>
              <a:t>As of February 4, 2022, we are assisting 42 households, not including Juniper Hill Residents:</a:t>
            </a:r>
            <a:endParaRPr lang="en-US" dirty="0" smtClean="0"/>
          </a:p>
          <a:p>
            <a:pPr lvl="1"/>
            <a:r>
              <a:rPr lang="en-US" sz="2000" dirty="0" smtClean="0"/>
              <a:t>27 Households have received food assistance</a:t>
            </a:r>
            <a:endParaRPr lang="en-US" sz="2000" dirty="0" smtClean="0"/>
          </a:p>
          <a:p>
            <a:pPr lvl="1"/>
            <a:r>
              <a:rPr lang="en-US" sz="2000" dirty="0" smtClean="0"/>
              <a:t>4 Households have received childcare assistance</a:t>
            </a:r>
            <a:endParaRPr lang="en-US" sz="2000" dirty="0" smtClean="0"/>
          </a:p>
          <a:p>
            <a:pPr lvl="1"/>
            <a:r>
              <a:rPr lang="en-US" sz="2000" dirty="0" smtClean="0"/>
              <a:t>11 Households have received both food and childcare assistance</a:t>
            </a:r>
            <a:endParaRPr lang="en-US" sz="2000" dirty="0" smtClean="0"/>
          </a:p>
          <a:p>
            <a:r>
              <a:rPr lang="en-US" sz="2600" dirty="0" smtClean="0"/>
              <a:t>Juniper Hill Village</a:t>
            </a:r>
          </a:p>
          <a:p>
            <a:pPr lvl="1"/>
            <a:r>
              <a:rPr lang="en-US" sz="2000" dirty="0" smtClean="0"/>
              <a:t>102 residents at Juniper Hill Village </a:t>
            </a:r>
            <a:r>
              <a:rPr lang="en-US" sz="2000" dirty="0" smtClean="0"/>
              <a:t>are eligible to receive prepared lunch every day for 6 months staring in February 2022</a:t>
            </a:r>
            <a:endParaRPr lang="en-US" sz="2000" dirty="0" smtClean="0"/>
          </a:p>
          <a:p>
            <a:pPr lvl="1"/>
            <a:endParaRPr lang="en-US" dirty="0" smtClean="0"/>
          </a:p>
          <a:p>
            <a:pPr lvl="1"/>
            <a:endParaRPr lang="en-US" dirty="0" smtClean="0"/>
          </a:p>
        </p:txBody>
      </p:sp>
      <p:sp>
        <p:nvSpPr>
          <p:cNvPr id="5" name="TextBox 4"/>
          <p:cNvSpPr txBox="1"/>
          <p:nvPr/>
        </p:nvSpPr>
        <p:spPr>
          <a:xfrm>
            <a:off x="998154" y="6008317"/>
            <a:ext cx="10547523" cy="369332"/>
          </a:xfrm>
          <a:prstGeom prst="rect">
            <a:avLst/>
          </a:prstGeom>
          <a:noFill/>
          <a:ln>
            <a:solidFill>
              <a:schemeClr val="accent3"/>
            </a:solidFill>
          </a:ln>
        </p:spPr>
        <p:txBody>
          <a:bodyPr wrap="square" rtlCol="0">
            <a:spAutoFit/>
          </a:bodyPr>
          <a:lstStyle/>
          <a:p>
            <a:r>
              <a:rPr lang="en-US" b="1" dirty="0"/>
              <a:t>PUBLIC COMMENT</a:t>
            </a:r>
            <a:r>
              <a:rPr lang="en-US" dirty="0"/>
              <a:t>: Call </a:t>
            </a:r>
            <a:r>
              <a:rPr lang="en-US" b="1" dirty="0">
                <a:solidFill>
                  <a:schemeClr val="accent1"/>
                </a:solidFill>
              </a:rPr>
              <a:t>1 (929) 205-6099</a:t>
            </a:r>
            <a:r>
              <a:rPr lang="en-US" dirty="0"/>
              <a:t>, enter Meeting ID </a:t>
            </a:r>
            <a:r>
              <a:rPr lang="en-US" b="1" dirty="0">
                <a:solidFill>
                  <a:schemeClr val="accent1"/>
                </a:solidFill>
              </a:rPr>
              <a:t>853 2234 8885</a:t>
            </a:r>
            <a:r>
              <a:rPr lang="en-US" dirty="0"/>
              <a:t> and Password </a:t>
            </a:r>
            <a:r>
              <a:rPr lang="en-US" b="1" dirty="0">
                <a:solidFill>
                  <a:schemeClr val="accent1"/>
                </a:solidFill>
              </a:rPr>
              <a:t>725660</a:t>
            </a:r>
            <a:endParaRPr lang="en-US" dirty="0"/>
          </a:p>
        </p:txBody>
      </p:sp>
    </p:spTree>
    <p:extLst>
      <p:ext uri="{BB962C8B-B14F-4D97-AF65-F5344CB8AC3E}">
        <p14:creationId xmlns:p14="http://schemas.microsoft.com/office/powerpoint/2010/main" val="24401845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3999" y="457200"/>
            <a:ext cx="10196946" cy="1143000"/>
          </a:xfrm>
        </p:spPr>
        <p:txBody>
          <a:bodyPr>
            <a:normAutofit/>
          </a:bodyPr>
          <a:lstStyle/>
          <a:p>
            <a:r>
              <a:rPr lang="en-US" dirty="0" smtClean="0"/>
              <a:t>Funding status</a:t>
            </a:r>
            <a:endParaRPr lang="en-US" dirty="0"/>
          </a:p>
        </p:txBody>
      </p:sp>
      <p:sp>
        <p:nvSpPr>
          <p:cNvPr id="5" name="TextBox 4"/>
          <p:cNvSpPr txBox="1"/>
          <p:nvPr/>
        </p:nvSpPr>
        <p:spPr>
          <a:xfrm>
            <a:off x="998154" y="6008317"/>
            <a:ext cx="10547523" cy="369332"/>
          </a:xfrm>
          <a:prstGeom prst="rect">
            <a:avLst/>
          </a:prstGeom>
          <a:noFill/>
          <a:ln>
            <a:solidFill>
              <a:schemeClr val="accent3"/>
            </a:solidFill>
          </a:ln>
        </p:spPr>
        <p:txBody>
          <a:bodyPr wrap="square" rtlCol="0">
            <a:spAutoFit/>
          </a:bodyPr>
          <a:lstStyle/>
          <a:p>
            <a:r>
              <a:rPr lang="en-US" b="1" dirty="0"/>
              <a:t>PUBLIC COMMENT</a:t>
            </a:r>
            <a:r>
              <a:rPr lang="en-US" dirty="0"/>
              <a:t>: Call </a:t>
            </a:r>
            <a:r>
              <a:rPr lang="en-US" b="1" dirty="0">
                <a:solidFill>
                  <a:schemeClr val="accent1"/>
                </a:solidFill>
              </a:rPr>
              <a:t>1 (929) 205-6099</a:t>
            </a:r>
            <a:r>
              <a:rPr lang="en-US" dirty="0"/>
              <a:t>, enter Meeting ID </a:t>
            </a:r>
            <a:r>
              <a:rPr lang="en-US" b="1" dirty="0">
                <a:solidFill>
                  <a:schemeClr val="accent1"/>
                </a:solidFill>
              </a:rPr>
              <a:t>853 2234 8885</a:t>
            </a:r>
            <a:r>
              <a:rPr lang="en-US" dirty="0"/>
              <a:t> and Password </a:t>
            </a:r>
            <a:r>
              <a:rPr lang="en-US" b="1" dirty="0">
                <a:solidFill>
                  <a:schemeClr val="accent1"/>
                </a:solidFill>
              </a:rPr>
              <a:t>725660</a:t>
            </a:r>
            <a:endParaRPr lang="en-US" dirty="0"/>
          </a:p>
        </p:txBody>
      </p:sp>
      <p:graphicFrame>
        <p:nvGraphicFramePr>
          <p:cNvPr id="6" name="Chart 5"/>
          <p:cNvGraphicFramePr>
            <a:graphicFrameLocks/>
          </p:cNvGraphicFramePr>
          <p:nvPr>
            <p:extLst>
              <p:ext uri="{D42A27DB-BD31-4B8C-83A1-F6EECF244321}">
                <p14:modId xmlns:p14="http://schemas.microsoft.com/office/powerpoint/2010/main" val="3833017363"/>
              </p:ext>
            </p:extLst>
          </p:nvPr>
        </p:nvGraphicFramePr>
        <p:xfrm>
          <a:off x="1193724" y="1380226"/>
          <a:ext cx="9951604" cy="433046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628630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3999" y="457200"/>
            <a:ext cx="10196946" cy="1143000"/>
          </a:xfrm>
        </p:spPr>
        <p:txBody>
          <a:bodyPr>
            <a:normAutofit/>
          </a:bodyPr>
          <a:lstStyle/>
          <a:p>
            <a:r>
              <a:rPr lang="en-US" dirty="0" smtClean="0"/>
              <a:t>Program modifications</a:t>
            </a:r>
            <a:endParaRPr lang="en-US" dirty="0"/>
          </a:p>
        </p:txBody>
      </p:sp>
      <p:sp>
        <p:nvSpPr>
          <p:cNvPr id="3" name="Content Placeholder 2"/>
          <p:cNvSpPr>
            <a:spLocks noGrp="1"/>
          </p:cNvSpPr>
          <p:nvPr>
            <p:ph sz="half" idx="1"/>
          </p:nvPr>
        </p:nvSpPr>
        <p:spPr>
          <a:xfrm>
            <a:off x="1523999" y="1600200"/>
            <a:ext cx="10328694" cy="4592783"/>
          </a:xfrm>
        </p:spPr>
        <p:txBody>
          <a:bodyPr>
            <a:normAutofit lnSpcReduction="10000"/>
          </a:bodyPr>
          <a:lstStyle/>
          <a:p>
            <a:r>
              <a:rPr lang="en-US" dirty="0" smtClean="0"/>
              <a:t>Childcare</a:t>
            </a:r>
            <a:endParaRPr lang="en-US" dirty="0" smtClean="0"/>
          </a:p>
          <a:p>
            <a:pPr lvl="1"/>
            <a:r>
              <a:rPr lang="en-US" sz="2000" dirty="0" smtClean="0"/>
              <a:t>Families participating in Care4Kids are eligible to receive assistance with  childcare costs (June 2021)</a:t>
            </a:r>
            <a:endParaRPr lang="en-US" sz="2000" dirty="0"/>
          </a:p>
          <a:p>
            <a:pPr lvl="1"/>
            <a:r>
              <a:rPr lang="en-US" sz="2000" dirty="0" smtClean="0"/>
              <a:t>Families are able to use Town of Mansfield childcare programs provided the administrative overhead costs of running the program are paid by other sources, such as the required parental contribution or other Town programs. The Town Manager is authorized to allow use of grant program administration funds on a case-by-case basis. (June2021)</a:t>
            </a:r>
          </a:p>
          <a:p>
            <a:pPr lvl="1"/>
            <a:r>
              <a:rPr lang="en-US" sz="2000" dirty="0" smtClean="0"/>
              <a:t>The Town Manager is now authorized to reduce the or waive the parental contribution to child care costs on a case-by-case basis for extremely low income families based on extraordinary need (December 2021)</a:t>
            </a:r>
          </a:p>
          <a:p>
            <a:r>
              <a:rPr lang="en-US" dirty="0" smtClean="0"/>
              <a:t>Eligibility</a:t>
            </a:r>
          </a:p>
          <a:p>
            <a:pPr lvl="1"/>
            <a:r>
              <a:rPr lang="en-US" sz="2000" dirty="0" smtClean="0"/>
              <a:t>Program eligibility expanded to residents of Ashford, Chaplin, Coventry, Willington and Windham (December 2021)</a:t>
            </a:r>
            <a:endParaRPr lang="en-US" sz="2000" dirty="0" smtClean="0"/>
          </a:p>
        </p:txBody>
      </p:sp>
      <p:sp>
        <p:nvSpPr>
          <p:cNvPr id="5" name="TextBox 4"/>
          <p:cNvSpPr txBox="1"/>
          <p:nvPr/>
        </p:nvSpPr>
        <p:spPr>
          <a:xfrm>
            <a:off x="998154" y="6008317"/>
            <a:ext cx="10547523" cy="369332"/>
          </a:xfrm>
          <a:prstGeom prst="rect">
            <a:avLst/>
          </a:prstGeom>
          <a:noFill/>
          <a:ln>
            <a:solidFill>
              <a:schemeClr val="accent3"/>
            </a:solidFill>
          </a:ln>
        </p:spPr>
        <p:txBody>
          <a:bodyPr wrap="square" rtlCol="0">
            <a:spAutoFit/>
          </a:bodyPr>
          <a:lstStyle/>
          <a:p>
            <a:r>
              <a:rPr lang="en-US" b="1" dirty="0"/>
              <a:t>PUBLIC COMMENT</a:t>
            </a:r>
            <a:r>
              <a:rPr lang="en-US" dirty="0"/>
              <a:t>: Call </a:t>
            </a:r>
            <a:r>
              <a:rPr lang="en-US" b="1" dirty="0">
                <a:solidFill>
                  <a:schemeClr val="accent1"/>
                </a:solidFill>
              </a:rPr>
              <a:t>1 (929) 205-6099</a:t>
            </a:r>
            <a:r>
              <a:rPr lang="en-US" dirty="0"/>
              <a:t>, enter Meeting ID </a:t>
            </a:r>
            <a:r>
              <a:rPr lang="en-US" b="1" dirty="0">
                <a:solidFill>
                  <a:schemeClr val="accent1"/>
                </a:solidFill>
              </a:rPr>
              <a:t>853 2234 8885</a:t>
            </a:r>
            <a:r>
              <a:rPr lang="en-US" dirty="0"/>
              <a:t> and Password </a:t>
            </a:r>
            <a:r>
              <a:rPr lang="en-US" b="1" dirty="0">
                <a:solidFill>
                  <a:schemeClr val="accent1"/>
                </a:solidFill>
              </a:rPr>
              <a:t>725660</a:t>
            </a:r>
            <a:endParaRPr lang="en-US" dirty="0"/>
          </a:p>
        </p:txBody>
      </p:sp>
    </p:spTree>
    <p:extLst>
      <p:ext uri="{BB962C8B-B14F-4D97-AF65-F5344CB8AC3E}">
        <p14:creationId xmlns:p14="http://schemas.microsoft.com/office/powerpoint/2010/main" val="8353741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Health Fitness 16x9">
  <a:themeElements>
    <a:clrScheme name="Your Place to Grow">
      <a:dk1>
        <a:srgbClr val="000000"/>
      </a:dk1>
      <a:lt1>
        <a:sysClr val="window" lastClr="FFFFFF"/>
      </a:lt1>
      <a:dk2>
        <a:srgbClr val="44546A"/>
      </a:dk2>
      <a:lt2>
        <a:srgbClr val="999999"/>
      </a:lt2>
      <a:accent1>
        <a:srgbClr val="151F6D"/>
      </a:accent1>
      <a:accent2>
        <a:srgbClr val="78BE20"/>
      </a:accent2>
      <a:accent3>
        <a:srgbClr val="4C8C2B"/>
      </a:accent3>
      <a:accent4>
        <a:srgbClr val="AB2328"/>
      </a:accent4>
      <a:accent5>
        <a:srgbClr val="C6AA76"/>
      </a:accent5>
      <a:accent6>
        <a:srgbClr val="B1C9E8"/>
      </a:accent6>
      <a:hlink>
        <a:srgbClr val="151F6D"/>
      </a:hlink>
      <a:folHlink>
        <a:srgbClr val="4C8C2B"/>
      </a:folHlink>
    </a:clrScheme>
    <a:fontScheme name="Your Place to Grow">
      <a:majorFont>
        <a:latin typeface="Myriad Pro"/>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Your Place to Grow PPT Template" id="{3577F557-6E13-46A3-A6D9-370C90949C3E}" vid="{EE22FEF1-153D-4312-B095-3E894C783C71}"/>
    </a:ext>
  </a:extLst>
</a:theme>
</file>

<file path=ppt/theme/theme2.xml><?xml version="1.0" encoding="utf-8"?>
<a:theme xmlns:a="http://schemas.openxmlformats.org/drawingml/2006/main" name="Office Theme">
  <a:themeElements>
    <a:clrScheme name="HealthFitness">
      <a:dk1>
        <a:srgbClr val="595959"/>
      </a:dk1>
      <a:lt1>
        <a:sysClr val="window" lastClr="FFFFFF"/>
      </a:lt1>
      <a:dk2>
        <a:srgbClr val="000000"/>
      </a:dk2>
      <a:lt2>
        <a:srgbClr val="DDDDDD"/>
      </a:lt2>
      <a:accent1>
        <a:srgbClr val="87A91B"/>
      </a:accent1>
      <a:accent2>
        <a:srgbClr val="FBCE11"/>
      </a:accent2>
      <a:accent3>
        <a:srgbClr val="446ED8"/>
      </a:accent3>
      <a:accent4>
        <a:srgbClr val="9D22E2"/>
      </a:accent4>
      <a:accent5>
        <a:srgbClr val="FE9E00"/>
      </a:accent5>
      <a:accent6>
        <a:srgbClr val="DF5327"/>
      </a:accent6>
      <a:hlink>
        <a:srgbClr val="446ED8"/>
      </a:hlink>
      <a:folHlink>
        <a:srgbClr val="828282"/>
      </a:folHlink>
    </a:clrScheme>
    <a:fontScheme name="Calibri Light">
      <a:majorFont>
        <a:latin typeface="Calibri Light"/>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HealthFitness">
      <a:dk1>
        <a:srgbClr val="595959"/>
      </a:dk1>
      <a:lt1>
        <a:sysClr val="window" lastClr="FFFFFF"/>
      </a:lt1>
      <a:dk2>
        <a:srgbClr val="000000"/>
      </a:dk2>
      <a:lt2>
        <a:srgbClr val="DDDDDD"/>
      </a:lt2>
      <a:accent1>
        <a:srgbClr val="87A91B"/>
      </a:accent1>
      <a:accent2>
        <a:srgbClr val="FBCE11"/>
      </a:accent2>
      <a:accent3>
        <a:srgbClr val="446ED8"/>
      </a:accent3>
      <a:accent4>
        <a:srgbClr val="9D22E2"/>
      </a:accent4>
      <a:accent5>
        <a:srgbClr val="FE9E00"/>
      </a:accent5>
      <a:accent6>
        <a:srgbClr val="DF5327"/>
      </a:accent6>
      <a:hlink>
        <a:srgbClr val="446ED8"/>
      </a:hlink>
      <a:folHlink>
        <a:srgbClr val="828282"/>
      </a:folHlink>
    </a:clrScheme>
    <a:fontScheme name="Calibri Light">
      <a:majorFont>
        <a:latin typeface="Calibri Light"/>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Your Place to Grow PPT Template</Template>
  <TotalTime>7298</TotalTime>
  <Words>1883</Words>
  <Application>Microsoft Office PowerPoint</Application>
  <PresentationFormat>Widescreen</PresentationFormat>
  <Paragraphs>146</Paragraphs>
  <Slides>14</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Myriad Pro</vt:lpstr>
      <vt:lpstr>Health Fitness 16x9</vt:lpstr>
      <vt:lpstr>Small Cities Community development block grant-covid (sc CDBG-CV) Grant Program</vt:lpstr>
      <vt:lpstr>Presentation Overview</vt:lpstr>
      <vt:lpstr>Small Cities Community Development Block Grant (CDBG) Program Overview</vt:lpstr>
      <vt:lpstr>Mansfield Application</vt:lpstr>
      <vt:lpstr>Proposed SC CDBG-CV Grant Application: COVID-19 ASSISTANCE PROGRAM FOR RESIDENTS</vt:lpstr>
      <vt:lpstr>Funding status</vt:lpstr>
      <vt:lpstr>Helping Hands Program Status Update</vt:lpstr>
      <vt:lpstr>Funding status</vt:lpstr>
      <vt:lpstr>Program modifications</vt:lpstr>
      <vt:lpstr>Program modifications under consideration</vt:lpstr>
      <vt:lpstr>Public Comment received prior to hearing</vt:lpstr>
      <vt:lpstr>Public Comment received prior to hearing</vt:lpstr>
      <vt:lpstr>Public Comment received prior to hearing</vt:lpstr>
      <vt:lpstr>Public Comment/Q&amp;A</vt:lpstr>
    </vt:vector>
  </TitlesOfParts>
  <Company>Town of Mansfield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With Pictures layout</dc:title>
  <dc:creator>Linda M. Painter</dc:creator>
  <cp:lastModifiedBy>Linda M. Painter</cp:lastModifiedBy>
  <cp:revision>178</cp:revision>
  <cp:lastPrinted>2020-03-11T17:11:48Z</cp:lastPrinted>
  <dcterms:created xsi:type="dcterms:W3CDTF">2020-03-04T17:04:39Z</dcterms:created>
  <dcterms:modified xsi:type="dcterms:W3CDTF">2022-03-03T20:50:55Z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ies>
</file>